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8" r:id="rId1"/>
  </p:sldMasterIdLst>
  <p:notesMasterIdLst>
    <p:notesMasterId r:id="rId8"/>
  </p:notesMasterIdLst>
  <p:sldIdLst>
    <p:sldId id="256" r:id="rId2"/>
    <p:sldId id="259" r:id="rId3"/>
    <p:sldId id="260" r:id="rId4"/>
    <p:sldId id="265" r:id="rId5"/>
    <p:sldId id="266" r:id="rId6"/>
    <p:sldId id="26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ABBBC6C-A37B-4396-A5A0-5BA86AC33E97}">
          <p14:sldIdLst>
            <p14:sldId id="256"/>
            <p14:sldId id="259"/>
            <p14:sldId id="260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1"/>
        <c:ser>
          <c:idx val="0"/>
          <c:order val="0"/>
          <c:tx>
            <c:v>2015</c:v>
          </c:tx>
          <c:spPr>
            <a:solidFill>
              <a:srgbClr val="156082"/>
            </a:solidFill>
            <a:ln cmpd="sng">
              <a:solidFill>
                <a:srgbClr val="000000"/>
              </a:solidFill>
            </a:ln>
          </c:spPr>
          <c:invertIfNegative val="1"/>
          <c:cat>
            <c:strRef>
              <c:f>'Conventional Prices'!$A$5:$A$58</c:f>
              <c:strCache>
                <c:ptCount val="54"/>
                <c:pt idx="0">
                  <c:v>PhoenixTucson</c:v>
                </c:pt>
                <c:pt idx="1">
                  <c:v>Houston</c:v>
                </c:pt>
                <c:pt idx="2">
                  <c:v>WestTexNewMexico</c:v>
                </c:pt>
                <c:pt idx="3">
                  <c:v>DallasFtWorth</c:v>
                </c:pt>
                <c:pt idx="4">
                  <c:v>SouthCentral</c:v>
                </c:pt>
                <c:pt idx="5">
                  <c:v>LosAngeles</c:v>
                </c:pt>
                <c:pt idx="6">
                  <c:v>West</c:v>
                </c:pt>
                <c:pt idx="7">
                  <c:v>Nashville</c:v>
                </c:pt>
                <c:pt idx="8">
                  <c:v>LasVegas</c:v>
                </c:pt>
                <c:pt idx="9">
                  <c:v>CincinnatiDayton</c:v>
                </c:pt>
                <c:pt idx="10">
                  <c:v>Portland</c:v>
                </c:pt>
                <c:pt idx="11">
                  <c:v>SanDiego</c:v>
                </c:pt>
                <c:pt idx="12">
                  <c:v>Columbus</c:v>
                </c:pt>
                <c:pt idx="13">
                  <c:v>Atlanta</c:v>
                </c:pt>
                <c:pt idx="14">
                  <c:v>Denver</c:v>
                </c:pt>
                <c:pt idx="15">
                  <c:v>Boise</c:v>
                </c:pt>
                <c:pt idx="16">
                  <c:v>NewOrleansMobile</c:v>
                </c:pt>
                <c:pt idx="17">
                  <c:v>TotalUS</c:v>
                </c:pt>
                <c:pt idx="18">
                  <c:v>Roanoke</c:v>
                </c:pt>
                <c:pt idx="19">
                  <c:v>Louisville</c:v>
                </c:pt>
                <c:pt idx="20">
                  <c:v>California</c:v>
                </c:pt>
                <c:pt idx="21">
                  <c:v>Spokane</c:v>
                </c:pt>
                <c:pt idx="22">
                  <c:v>RichmondNorfolk</c:v>
                </c:pt>
                <c:pt idx="23">
                  <c:v>Detroit</c:v>
                </c:pt>
                <c:pt idx="24">
                  <c:v>Indianapolis</c:v>
                </c:pt>
                <c:pt idx="25">
                  <c:v>SouthCarolina</c:v>
                </c:pt>
                <c:pt idx="26">
                  <c:v>Southeast</c:v>
                </c:pt>
                <c:pt idx="27">
                  <c:v>Plains</c:v>
                </c:pt>
                <c:pt idx="28">
                  <c:v>Seattle</c:v>
                </c:pt>
                <c:pt idx="29">
                  <c:v>GreatLakes</c:v>
                </c:pt>
                <c:pt idx="30">
                  <c:v>StLouis</c:v>
                </c:pt>
                <c:pt idx="31">
                  <c:v>Jacksonville</c:v>
                </c:pt>
                <c:pt idx="32">
                  <c:v>Tampa</c:v>
                </c:pt>
                <c:pt idx="33">
                  <c:v>Midsouth</c:v>
                </c:pt>
                <c:pt idx="34">
                  <c:v>Orlando</c:v>
                </c:pt>
                <c:pt idx="35">
                  <c:v>RaleighGreensboro</c:v>
                </c:pt>
                <c:pt idx="36">
                  <c:v>Pittsburgh</c:v>
                </c:pt>
                <c:pt idx="37">
                  <c:v>MiamiFtLauderdale</c:v>
                </c:pt>
                <c:pt idx="38">
                  <c:v>HarrisburgScranton</c:v>
                </c:pt>
                <c:pt idx="39">
                  <c:v>NorthernNewEngland</c:v>
                </c:pt>
                <c:pt idx="40">
                  <c:v>Sacramento</c:v>
                </c:pt>
                <c:pt idx="41">
                  <c:v>Charlotte</c:v>
                </c:pt>
                <c:pt idx="42">
                  <c:v>Boston</c:v>
                </c:pt>
                <c:pt idx="43">
                  <c:v>GrandRapids</c:v>
                </c:pt>
                <c:pt idx="44">
                  <c:v>BaltimoreWashington</c:v>
                </c:pt>
                <c:pt idx="45">
                  <c:v>Northeast</c:v>
                </c:pt>
                <c:pt idx="46">
                  <c:v>Albany</c:v>
                </c:pt>
                <c:pt idx="47">
                  <c:v>Chicago</c:v>
                </c:pt>
                <c:pt idx="48">
                  <c:v>BuffaloRochester</c:v>
                </c:pt>
                <c:pt idx="49">
                  <c:v>Syracuse</c:v>
                </c:pt>
                <c:pt idx="50">
                  <c:v>Philadelphia</c:v>
                </c:pt>
                <c:pt idx="51">
                  <c:v>SanFrancisco</c:v>
                </c:pt>
                <c:pt idx="52">
                  <c:v>NewYork</c:v>
                </c:pt>
                <c:pt idx="53">
                  <c:v>HartfordSpringfield</c:v>
                </c:pt>
              </c:strCache>
            </c:strRef>
          </c:cat>
          <c:val>
            <c:numRef>
              <c:f>'Conventional Prices'!$B$5:$B$58</c:f>
              <c:numCache>
                <c:formatCode>General</c:formatCode>
                <c:ptCount val="54"/>
                <c:pt idx="0">
                  <c:v>0.65980769230769254</c:v>
                </c:pt>
                <c:pt idx="1">
                  <c:v>0.79249999999999998</c:v>
                </c:pt>
                <c:pt idx="2">
                  <c:v>0.77153846153846151</c:v>
                </c:pt>
                <c:pt idx="3">
                  <c:v>0.78192307692307672</c:v>
                </c:pt>
                <c:pt idx="4">
                  <c:v>0.81211538461538413</c:v>
                </c:pt>
                <c:pt idx="5">
                  <c:v>0.89596153846153848</c:v>
                </c:pt>
                <c:pt idx="6">
                  <c:v>0.94000000000000028</c:v>
                </c:pt>
                <c:pt idx="7">
                  <c:v>1.0101923076923074</c:v>
                </c:pt>
                <c:pt idx="8">
                  <c:v>0.96711538461538449</c:v>
                </c:pt>
                <c:pt idx="9">
                  <c:v>0.97711538461538494</c:v>
                </c:pt>
                <c:pt idx="10">
                  <c:v>1.0540384615384615</c:v>
                </c:pt>
                <c:pt idx="11">
                  <c:v>0.98134615384615387</c:v>
                </c:pt>
                <c:pt idx="12">
                  <c:v>1.0080769230769235</c:v>
                </c:pt>
                <c:pt idx="13">
                  <c:v>1.0523076923076924</c:v>
                </c:pt>
                <c:pt idx="14">
                  <c:v>1.0486538461538459</c:v>
                </c:pt>
                <c:pt idx="15">
                  <c:v>1.0540384615384617</c:v>
                </c:pt>
                <c:pt idx="16">
                  <c:v>0.98442307692307707</c:v>
                </c:pt>
                <c:pt idx="17">
                  <c:v>1.0125000000000004</c:v>
                </c:pt>
                <c:pt idx="18">
                  <c:v>1.0621153846153848</c:v>
                </c:pt>
                <c:pt idx="19">
                  <c:v>1.0432692307692308</c:v>
                </c:pt>
                <c:pt idx="20">
                  <c:v>1.0203846153846157</c:v>
                </c:pt>
                <c:pt idx="21">
                  <c:v>1.0953846153846152</c:v>
                </c:pt>
                <c:pt idx="22">
                  <c:v>1.0476923076923077</c:v>
                </c:pt>
                <c:pt idx="23">
                  <c:v>1.0471153846153844</c:v>
                </c:pt>
                <c:pt idx="24">
                  <c:v>1.1046153846153848</c:v>
                </c:pt>
                <c:pt idx="25">
                  <c:v>1.0655769230769232</c:v>
                </c:pt>
                <c:pt idx="26">
                  <c:v>1.0842307692307687</c:v>
                </c:pt>
                <c:pt idx="27">
                  <c:v>1.0773076923076925</c:v>
                </c:pt>
                <c:pt idx="28">
                  <c:v>1.134423076923077</c:v>
                </c:pt>
                <c:pt idx="29">
                  <c:v>1.0776923076923079</c:v>
                </c:pt>
                <c:pt idx="30">
                  <c:v>1.2032692307692308</c:v>
                </c:pt>
                <c:pt idx="31">
                  <c:v>1.1209615384615388</c:v>
                </c:pt>
                <c:pt idx="32">
                  <c:v>1.0867307692307693</c:v>
                </c:pt>
                <c:pt idx="33">
                  <c:v>1.1196153846153847</c:v>
                </c:pt>
                <c:pt idx="34">
                  <c:v>1.1324999999999996</c:v>
                </c:pt>
                <c:pt idx="35">
                  <c:v>1.1405769230769229</c:v>
                </c:pt>
                <c:pt idx="36">
                  <c:v>1.2626923076923076</c:v>
                </c:pt>
                <c:pt idx="37">
                  <c:v>1.141153846153846</c:v>
                </c:pt>
                <c:pt idx="38">
                  <c:v>1.1457692307692311</c:v>
                </c:pt>
                <c:pt idx="39">
                  <c:v>1.1130769230769231</c:v>
                </c:pt>
                <c:pt idx="40">
                  <c:v>1.170576923076923</c:v>
                </c:pt>
                <c:pt idx="41">
                  <c:v>1.1484615384615382</c:v>
                </c:pt>
                <c:pt idx="42">
                  <c:v>1.1440384615384613</c:v>
                </c:pt>
                <c:pt idx="43">
                  <c:v>1.0869230769230773</c:v>
                </c:pt>
                <c:pt idx="44">
                  <c:v>1.168076923076923</c:v>
                </c:pt>
                <c:pt idx="45">
                  <c:v>1.2148076923076927</c:v>
                </c:pt>
                <c:pt idx="46">
                  <c:v>1.1719230769230771</c:v>
                </c:pt>
                <c:pt idx="47">
                  <c:v>1.1536538461538461</c:v>
                </c:pt>
                <c:pt idx="48">
                  <c:v>1.4034615384615385</c:v>
                </c:pt>
                <c:pt idx="49">
                  <c:v>1.3363461538461541</c:v>
                </c:pt>
                <c:pt idx="50">
                  <c:v>1.2846153846153845</c:v>
                </c:pt>
                <c:pt idx="51">
                  <c:v>1.2994230769230763</c:v>
                </c:pt>
                <c:pt idx="52">
                  <c:v>1.2549999999999999</c:v>
                </c:pt>
                <c:pt idx="53">
                  <c:v>1.2428846153846156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0-C981-4FB0-BBBB-024C50190250}"/>
            </c:ext>
          </c:extLst>
        </c:ser>
        <c:ser>
          <c:idx val="1"/>
          <c:order val="1"/>
          <c:tx>
            <c:v>2016</c:v>
          </c:tx>
          <c:spPr>
            <a:solidFill>
              <a:srgbClr val="E97132"/>
            </a:solidFill>
            <a:ln cmpd="sng">
              <a:solidFill>
                <a:srgbClr val="000000"/>
              </a:solidFill>
            </a:ln>
          </c:spPr>
          <c:invertIfNegative val="1"/>
          <c:cat>
            <c:strRef>
              <c:f>'Conventional Prices'!$A$5:$A$58</c:f>
              <c:strCache>
                <c:ptCount val="54"/>
                <c:pt idx="0">
                  <c:v>PhoenixTucson</c:v>
                </c:pt>
                <c:pt idx="1">
                  <c:v>Houston</c:v>
                </c:pt>
                <c:pt idx="2">
                  <c:v>WestTexNewMexico</c:v>
                </c:pt>
                <c:pt idx="3">
                  <c:v>DallasFtWorth</c:v>
                </c:pt>
                <c:pt idx="4">
                  <c:v>SouthCentral</c:v>
                </c:pt>
                <c:pt idx="5">
                  <c:v>LosAngeles</c:v>
                </c:pt>
                <c:pt idx="6">
                  <c:v>West</c:v>
                </c:pt>
                <c:pt idx="7">
                  <c:v>Nashville</c:v>
                </c:pt>
                <c:pt idx="8">
                  <c:v>LasVegas</c:v>
                </c:pt>
                <c:pt idx="9">
                  <c:v>CincinnatiDayton</c:v>
                </c:pt>
                <c:pt idx="10">
                  <c:v>Portland</c:v>
                </c:pt>
                <c:pt idx="11">
                  <c:v>SanDiego</c:v>
                </c:pt>
                <c:pt idx="12">
                  <c:v>Columbus</c:v>
                </c:pt>
                <c:pt idx="13">
                  <c:v>Atlanta</c:v>
                </c:pt>
                <c:pt idx="14">
                  <c:v>Denver</c:v>
                </c:pt>
                <c:pt idx="15">
                  <c:v>Boise</c:v>
                </c:pt>
                <c:pt idx="16">
                  <c:v>NewOrleansMobile</c:v>
                </c:pt>
                <c:pt idx="17">
                  <c:v>TotalUS</c:v>
                </c:pt>
                <c:pt idx="18">
                  <c:v>Roanoke</c:v>
                </c:pt>
                <c:pt idx="19">
                  <c:v>Louisville</c:v>
                </c:pt>
                <c:pt idx="20">
                  <c:v>California</c:v>
                </c:pt>
                <c:pt idx="21">
                  <c:v>Spokane</c:v>
                </c:pt>
                <c:pt idx="22">
                  <c:v>RichmondNorfolk</c:v>
                </c:pt>
                <c:pt idx="23">
                  <c:v>Detroit</c:v>
                </c:pt>
                <c:pt idx="24">
                  <c:v>Indianapolis</c:v>
                </c:pt>
                <c:pt idx="25">
                  <c:v>SouthCarolina</c:v>
                </c:pt>
                <c:pt idx="26">
                  <c:v>Southeast</c:v>
                </c:pt>
                <c:pt idx="27">
                  <c:v>Plains</c:v>
                </c:pt>
                <c:pt idx="28">
                  <c:v>Seattle</c:v>
                </c:pt>
                <c:pt idx="29">
                  <c:v>GreatLakes</c:v>
                </c:pt>
                <c:pt idx="30">
                  <c:v>StLouis</c:v>
                </c:pt>
                <c:pt idx="31">
                  <c:v>Jacksonville</c:v>
                </c:pt>
                <c:pt idx="32">
                  <c:v>Tampa</c:v>
                </c:pt>
                <c:pt idx="33">
                  <c:v>Midsouth</c:v>
                </c:pt>
                <c:pt idx="34">
                  <c:v>Orlando</c:v>
                </c:pt>
                <c:pt idx="35">
                  <c:v>RaleighGreensboro</c:v>
                </c:pt>
                <c:pt idx="36">
                  <c:v>Pittsburgh</c:v>
                </c:pt>
                <c:pt idx="37">
                  <c:v>MiamiFtLauderdale</c:v>
                </c:pt>
                <c:pt idx="38">
                  <c:v>HarrisburgScranton</c:v>
                </c:pt>
                <c:pt idx="39">
                  <c:v>NorthernNewEngland</c:v>
                </c:pt>
                <c:pt idx="40">
                  <c:v>Sacramento</c:v>
                </c:pt>
                <c:pt idx="41">
                  <c:v>Charlotte</c:v>
                </c:pt>
                <c:pt idx="42">
                  <c:v>Boston</c:v>
                </c:pt>
                <c:pt idx="43">
                  <c:v>GrandRapids</c:v>
                </c:pt>
                <c:pt idx="44">
                  <c:v>BaltimoreWashington</c:v>
                </c:pt>
                <c:pt idx="45">
                  <c:v>Northeast</c:v>
                </c:pt>
                <c:pt idx="46">
                  <c:v>Albany</c:v>
                </c:pt>
                <c:pt idx="47">
                  <c:v>Chicago</c:v>
                </c:pt>
                <c:pt idx="48">
                  <c:v>BuffaloRochester</c:v>
                </c:pt>
                <c:pt idx="49">
                  <c:v>Syracuse</c:v>
                </c:pt>
                <c:pt idx="50">
                  <c:v>Philadelphia</c:v>
                </c:pt>
                <c:pt idx="51">
                  <c:v>SanFrancisco</c:v>
                </c:pt>
                <c:pt idx="52">
                  <c:v>NewYork</c:v>
                </c:pt>
                <c:pt idx="53">
                  <c:v>HartfordSpringfield</c:v>
                </c:pt>
              </c:strCache>
            </c:strRef>
          </c:cat>
          <c:val>
            <c:numRef>
              <c:f>'Conventional Prices'!$C$5:$C$58</c:f>
              <c:numCache>
                <c:formatCode>General</c:formatCode>
                <c:ptCount val="54"/>
                <c:pt idx="0">
                  <c:v>0.72423076923076934</c:v>
                </c:pt>
                <c:pt idx="1">
                  <c:v>0.8307692307692307</c:v>
                </c:pt>
                <c:pt idx="2">
                  <c:v>0.84653846153846157</c:v>
                </c:pt>
                <c:pt idx="3">
                  <c:v>0.82730769230769241</c:v>
                </c:pt>
                <c:pt idx="4">
                  <c:v>0.85826923076923123</c:v>
                </c:pt>
                <c:pt idx="5">
                  <c:v>0.89019230769230739</c:v>
                </c:pt>
                <c:pt idx="6">
                  <c:v>0.91576923076923111</c:v>
                </c:pt>
                <c:pt idx="7">
                  <c:v>0.98442307692307718</c:v>
                </c:pt>
                <c:pt idx="8">
                  <c:v>0.95673076923076938</c:v>
                </c:pt>
                <c:pt idx="9">
                  <c:v>0.94884615384615389</c:v>
                </c:pt>
                <c:pt idx="10">
                  <c:v>0.91653846153846152</c:v>
                </c:pt>
                <c:pt idx="11">
                  <c:v>0.9690384615384614</c:v>
                </c:pt>
                <c:pt idx="12">
                  <c:v>1.049230769230769</c:v>
                </c:pt>
                <c:pt idx="13">
                  <c:v>0.97288461538461546</c:v>
                </c:pt>
                <c:pt idx="14">
                  <c:v>0.95865384615384586</c:v>
                </c:pt>
                <c:pt idx="15">
                  <c:v>0.87826923076923069</c:v>
                </c:pt>
                <c:pt idx="16">
                  <c:v>1.0242307692307688</c:v>
                </c:pt>
                <c:pt idx="17">
                  <c:v>1.046730769230769</c:v>
                </c:pt>
                <c:pt idx="18">
                  <c:v>1.0432692307692304</c:v>
                </c:pt>
                <c:pt idx="19">
                  <c:v>1.0567307692307695</c:v>
                </c:pt>
                <c:pt idx="20">
                  <c:v>1.0461538461538462</c:v>
                </c:pt>
                <c:pt idx="21">
                  <c:v>1.0275000000000003</c:v>
                </c:pt>
                <c:pt idx="22">
                  <c:v>1.0753846153846154</c:v>
                </c:pt>
                <c:pt idx="23">
                  <c:v>1.0921153846153848</c:v>
                </c:pt>
                <c:pt idx="24">
                  <c:v>1.1180769230769232</c:v>
                </c:pt>
                <c:pt idx="25">
                  <c:v>1.0849999999999995</c:v>
                </c:pt>
                <c:pt idx="26">
                  <c:v>1.0711538461538459</c:v>
                </c:pt>
                <c:pt idx="27">
                  <c:v>1.1276923076923073</c:v>
                </c:pt>
                <c:pt idx="28">
                  <c:v>1.0271153846153847</c:v>
                </c:pt>
                <c:pt idx="29">
                  <c:v>1.1419230769230766</c:v>
                </c:pt>
                <c:pt idx="30">
                  <c:v>0.99365384615384578</c:v>
                </c:pt>
                <c:pt idx="31">
                  <c:v>1.0598076923076927</c:v>
                </c:pt>
                <c:pt idx="32">
                  <c:v>1.0982692307692306</c:v>
                </c:pt>
                <c:pt idx="33">
                  <c:v>1.1859615384615383</c:v>
                </c:pt>
                <c:pt idx="34">
                  <c:v>1.1094230769230768</c:v>
                </c:pt>
                <c:pt idx="35">
                  <c:v>1.1982692307692309</c:v>
                </c:pt>
                <c:pt idx="36">
                  <c:v>1.2382692307692307</c:v>
                </c:pt>
                <c:pt idx="37">
                  <c:v>1.1571153846153848</c:v>
                </c:pt>
                <c:pt idx="38">
                  <c:v>1.2325000000000002</c:v>
                </c:pt>
                <c:pt idx="39">
                  <c:v>1.2265384615384618</c:v>
                </c:pt>
                <c:pt idx="40">
                  <c:v>1.2428846153846156</c:v>
                </c:pt>
                <c:pt idx="41">
                  <c:v>1.2559615384615379</c:v>
                </c:pt>
                <c:pt idx="42">
                  <c:v>1.263076923076923</c:v>
                </c:pt>
                <c:pt idx="43">
                  <c:v>1.2940384615384617</c:v>
                </c:pt>
                <c:pt idx="44">
                  <c:v>1.3565384615384617</c:v>
                </c:pt>
                <c:pt idx="45">
                  <c:v>1.3194230769230766</c:v>
                </c:pt>
                <c:pt idx="46">
                  <c:v>1.3457692307692311</c:v>
                </c:pt>
                <c:pt idx="47">
                  <c:v>1.3311538461538461</c:v>
                </c:pt>
                <c:pt idx="48">
                  <c:v>1.3301923076923072</c:v>
                </c:pt>
                <c:pt idx="49">
                  <c:v>1.3721153846153851</c:v>
                </c:pt>
                <c:pt idx="50">
                  <c:v>1.3769230769230771</c:v>
                </c:pt>
                <c:pt idx="51">
                  <c:v>1.4084615384615384</c:v>
                </c:pt>
                <c:pt idx="52">
                  <c:v>1.3859615384615389</c:v>
                </c:pt>
                <c:pt idx="53">
                  <c:v>1.4090384615384615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1-C981-4FB0-BBBB-024C50190250}"/>
            </c:ext>
          </c:extLst>
        </c:ser>
        <c:ser>
          <c:idx val="2"/>
          <c:order val="2"/>
          <c:tx>
            <c:v>2017</c:v>
          </c:tx>
          <c:spPr>
            <a:solidFill>
              <a:srgbClr val="196B24"/>
            </a:solidFill>
            <a:ln cmpd="sng">
              <a:solidFill>
                <a:srgbClr val="000000"/>
              </a:solidFill>
            </a:ln>
          </c:spPr>
          <c:invertIfNegative val="1"/>
          <c:cat>
            <c:strRef>
              <c:f>'Conventional Prices'!$A$5:$A$58</c:f>
              <c:strCache>
                <c:ptCount val="54"/>
                <c:pt idx="0">
                  <c:v>PhoenixTucson</c:v>
                </c:pt>
                <c:pt idx="1">
                  <c:v>Houston</c:v>
                </c:pt>
                <c:pt idx="2">
                  <c:v>WestTexNewMexico</c:v>
                </c:pt>
                <c:pt idx="3">
                  <c:v>DallasFtWorth</c:v>
                </c:pt>
                <c:pt idx="4">
                  <c:v>SouthCentral</c:v>
                </c:pt>
                <c:pt idx="5">
                  <c:v>LosAngeles</c:v>
                </c:pt>
                <c:pt idx="6">
                  <c:v>West</c:v>
                </c:pt>
                <c:pt idx="7">
                  <c:v>Nashville</c:v>
                </c:pt>
                <c:pt idx="8">
                  <c:v>LasVegas</c:v>
                </c:pt>
                <c:pt idx="9">
                  <c:v>CincinnatiDayton</c:v>
                </c:pt>
                <c:pt idx="10">
                  <c:v>Portland</c:v>
                </c:pt>
                <c:pt idx="11">
                  <c:v>SanDiego</c:v>
                </c:pt>
                <c:pt idx="12">
                  <c:v>Columbus</c:v>
                </c:pt>
                <c:pt idx="13">
                  <c:v>Atlanta</c:v>
                </c:pt>
                <c:pt idx="14">
                  <c:v>Denver</c:v>
                </c:pt>
                <c:pt idx="15">
                  <c:v>Boise</c:v>
                </c:pt>
                <c:pt idx="16">
                  <c:v>NewOrleansMobile</c:v>
                </c:pt>
                <c:pt idx="17">
                  <c:v>TotalUS</c:v>
                </c:pt>
                <c:pt idx="18">
                  <c:v>Roanoke</c:v>
                </c:pt>
                <c:pt idx="19">
                  <c:v>Louisville</c:v>
                </c:pt>
                <c:pt idx="20">
                  <c:v>California</c:v>
                </c:pt>
                <c:pt idx="21">
                  <c:v>Spokane</c:v>
                </c:pt>
                <c:pt idx="22">
                  <c:v>RichmondNorfolk</c:v>
                </c:pt>
                <c:pt idx="23">
                  <c:v>Detroit</c:v>
                </c:pt>
                <c:pt idx="24">
                  <c:v>Indianapolis</c:v>
                </c:pt>
                <c:pt idx="25">
                  <c:v>SouthCarolina</c:v>
                </c:pt>
                <c:pt idx="26">
                  <c:v>Southeast</c:v>
                </c:pt>
                <c:pt idx="27">
                  <c:v>Plains</c:v>
                </c:pt>
                <c:pt idx="28">
                  <c:v>Seattle</c:v>
                </c:pt>
                <c:pt idx="29">
                  <c:v>GreatLakes</c:v>
                </c:pt>
                <c:pt idx="30">
                  <c:v>StLouis</c:v>
                </c:pt>
                <c:pt idx="31">
                  <c:v>Jacksonville</c:v>
                </c:pt>
                <c:pt idx="32">
                  <c:v>Tampa</c:v>
                </c:pt>
                <c:pt idx="33">
                  <c:v>Midsouth</c:v>
                </c:pt>
                <c:pt idx="34">
                  <c:v>Orlando</c:v>
                </c:pt>
                <c:pt idx="35">
                  <c:v>RaleighGreensboro</c:v>
                </c:pt>
                <c:pt idx="36">
                  <c:v>Pittsburgh</c:v>
                </c:pt>
                <c:pt idx="37">
                  <c:v>MiamiFtLauderdale</c:v>
                </c:pt>
                <c:pt idx="38">
                  <c:v>HarrisburgScranton</c:v>
                </c:pt>
                <c:pt idx="39">
                  <c:v>NorthernNewEngland</c:v>
                </c:pt>
                <c:pt idx="40">
                  <c:v>Sacramento</c:v>
                </c:pt>
                <c:pt idx="41">
                  <c:v>Charlotte</c:v>
                </c:pt>
                <c:pt idx="42">
                  <c:v>Boston</c:v>
                </c:pt>
                <c:pt idx="43">
                  <c:v>GrandRapids</c:v>
                </c:pt>
                <c:pt idx="44">
                  <c:v>BaltimoreWashington</c:v>
                </c:pt>
                <c:pt idx="45">
                  <c:v>Northeast</c:v>
                </c:pt>
                <c:pt idx="46">
                  <c:v>Albany</c:v>
                </c:pt>
                <c:pt idx="47">
                  <c:v>Chicago</c:v>
                </c:pt>
                <c:pt idx="48">
                  <c:v>BuffaloRochester</c:v>
                </c:pt>
                <c:pt idx="49">
                  <c:v>Syracuse</c:v>
                </c:pt>
                <c:pt idx="50">
                  <c:v>Philadelphia</c:v>
                </c:pt>
                <c:pt idx="51">
                  <c:v>SanFrancisco</c:v>
                </c:pt>
                <c:pt idx="52">
                  <c:v>NewYork</c:v>
                </c:pt>
                <c:pt idx="53">
                  <c:v>HartfordSpringfield</c:v>
                </c:pt>
              </c:strCache>
            </c:strRef>
          </c:cat>
          <c:val>
            <c:numRef>
              <c:f>'Conventional Prices'!$D$5:$D$58</c:f>
              <c:numCache>
                <c:formatCode>General</c:formatCode>
                <c:ptCount val="54"/>
                <c:pt idx="0">
                  <c:v>0.80962264150943408</c:v>
                </c:pt>
                <c:pt idx="1">
                  <c:v>0.87566037735849067</c:v>
                </c:pt>
                <c:pt idx="2">
                  <c:v>0.90358490566037764</c:v>
                </c:pt>
                <c:pt idx="3">
                  <c:v>0.93792452830188644</c:v>
                </c:pt>
                <c:pt idx="4">
                  <c:v>0.95094339622641522</c:v>
                </c:pt>
                <c:pt idx="5">
                  <c:v>1.1296226415094337</c:v>
                </c:pt>
                <c:pt idx="6">
                  <c:v>1.0983018867924528</c:v>
                </c:pt>
                <c:pt idx="7">
                  <c:v>1.0556603773584909</c:v>
                </c:pt>
                <c:pt idx="8">
                  <c:v>1.1033962264150947</c:v>
                </c:pt>
                <c:pt idx="9">
                  <c:v>1.1320754716981132</c:v>
                </c:pt>
                <c:pt idx="10">
                  <c:v>1.151509433962264</c:v>
                </c:pt>
                <c:pt idx="11">
                  <c:v>1.2177358490566039</c:v>
                </c:pt>
                <c:pt idx="12">
                  <c:v>1.1628301886792451</c:v>
                </c:pt>
                <c:pt idx="13">
                  <c:v>1.1924528301886792</c:v>
                </c:pt>
                <c:pt idx="14">
                  <c:v>1.2181132075471697</c:v>
                </c:pt>
                <c:pt idx="15">
                  <c:v>1.2681132075471697</c:v>
                </c:pt>
                <c:pt idx="16">
                  <c:v>1.2579245283018872</c:v>
                </c:pt>
                <c:pt idx="17">
                  <c:v>1.2216981132075471</c:v>
                </c:pt>
                <c:pt idx="18">
                  <c:v>1.202452830188679</c:v>
                </c:pt>
                <c:pt idx="19">
                  <c:v>1.2266037735849056</c:v>
                </c:pt>
                <c:pt idx="20">
                  <c:v>1.2530188679245284</c:v>
                </c:pt>
                <c:pt idx="21">
                  <c:v>1.2115094339622643</c:v>
                </c:pt>
                <c:pt idx="22">
                  <c:v>1.2433962264150946</c:v>
                </c:pt>
                <c:pt idx="23">
                  <c:v>1.2484905660377357</c:v>
                </c:pt>
                <c:pt idx="24">
                  <c:v>1.2467924528301886</c:v>
                </c:pt>
                <c:pt idx="25">
                  <c:v>1.2854716981132077</c:v>
                </c:pt>
                <c:pt idx="26">
                  <c:v>1.3341509433962269</c:v>
                </c:pt>
                <c:pt idx="27">
                  <c:v>1.3015094339622642</c:v>
                </c:pt>
                <c:pt idx="28">
                  <c:v>1.3088679245283017</c:v>
                </c:pt>
                <c:pt idx="29">
                  <c:v>1.331320754716981</c:v>
                </c:pt>
                <c:pt idx="30">
                  <c:v>1.3573584905660374</c:v>
                </c:pt>
                <c:pt idx="31">
                  <c:v>1.3964150943396225</c:v>
                </c:pt>
                <c:pt idx="32">
                  <c:v>1.4139622641509437</c:v>
                </c:pt>
                <c:pt idx="33">
                  <c:v>1.325471698113208</c:v>
                </c:pt>
                <c:pt idx="34">
                  <c:v>1.401320754716981</c:v>
                </c:pt>
                <c:pt idx="35">
                  <c:v>1.3477358490566038</c:v>
                </c:pt>
                <c:pt idx="36">
                  <c:v>1.2709433962264147</c:v>
                </c:pt>
                <c:pt idx="37">
                  <c:v>1.4650943396226412</c:v>
                </c:pt>
                <c:pt idx="38">
                  <c:v>1.4083018867924526</c:v>
                </c:pt>
                <c:pt idx="39">
                  <c:v>1.4296226415094333</c:v>
                </c:pt>
                <c:pt idx="40">
                  <c:v>1.4326415094339622</c:v>
                </c:pt>
                <c:pt idx="41">
                  <c:v>1.4239622641509437</c:v>
                </c:pt>
                <c:pt idx="42">
                  <c:v>1.4952830188679243</c:v>
                </c:pt>
                <c:pt idx="43">
                  <c:v>1.574905660377359</c:v>
                </c:pt>
                <c:pt idx="44">
                  <c:v>1.5147169811320753</c:v>
                </c:pt>
                <c:pt idx="45">
                  <c:v>1.5052830188679245</c:v>
                </c:pt>
                <c:pt idx="46">
                  <c:v>1.5264150943396231</c:v>
                </c:pt>
                <c:pt idx="47">
                  <c:v>1.6062264150943397</c:v>
                </c:pt>
                <c:pt idx="48">
                  <c:v>1.4433962264150952</c:v>
                </c:pt>
                <c:pt idx="49">
                  <c:v>1.4801886792452827</c:v>
                </c:pt>
                <c:pt idx="50">
                  <c:v>1.5473584905660376</c:v>
                </c:pt>
                <c:pt idx="51">
                  <c:v>1.5286792452830194</c:v>
                </c:pt>
                <c:pt idx="52">
                  <c:v>1.5732075471698113</c:v>
                </c:pt>
                <c:pt idx="53">
                  <c:v>1.5747169811320754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2-C981-4FB0-BBBB-024C50190250}"/>
            </c:ext>
          </c:extLst>
        </c:ser>
        <c:ser>
          <c:idx val="3"/>
          <c:order val="3"/>
          <c:tx>
            <c:v>2018</c:v>
          </c:tx>
          <c:spPr>
            <a:solidFill>
              <a:srgbClr val="0F9ED5"/>
            </a:solidFill>
            <a:ln cmpd="sng">
              <a:solidFill>
                <a:srgbClr val="000000"/>
              </a:solidFill>
            </a:ln>
          </c:spPr>
          <c:invertIfNegative val="1"/>
          <c:cat>
            <c:strRef>
              <c:f>'Conventional Prices'!$A$5:$A$58</c:f>
              <c:strCache>
                <c:ptCount val="54"/>
                <c:pt idx="0">
                  <c:v>PhoenixTucson</c:v>
                </c:pt>
                <c:pt idx="1">
                  <c:v>Houston</c:v>
                </c:pt>
                <c:pt idx="2">
                  <c:v>WestTexNewMexico</c:v>
                </c:pt>
                <c:pt idx="3">
                  <c:v>DallasFtWorth</c:v>
                </c:pt>
                <c:pt idx="4">
                  <c:v>SouthCentral</c:v>
                </c:pt>
                <c:pt idx="5">
                  <c:v>LosAngeles</c:v>
                </c:pt>
                <c:pt idx="6">
                  <c:v>West</c:v>
                </c:pt>
                <c:pt idx="7">
                  <c:v>Nashville</c:v>
                </c:pt>
                <c:pt idx="8">
                  <c:v>LasVegas</c:v>
                </c:pt>
                <c:pt idx="9">
                  <c:v>CincinnatiDayton</c:v>
                </c:pt>
                <c:pt idx="10">
                  <c:v>Portland</c:v>
                </c:pt>
                <c:pt idx="11">
                  <c:v>SanDiego</c:v>
                </c:pt>
                <c:pt idx="12">
                  <c:v>Columbus</c:v>
                </c:pt>
                <c:pt idx="13">
                  <c:v>Atlanta</c:v>
                </c:pt>
                <c:pt idx="14">
                  <c:v>Denver</c:v>
                </c:pt>
                <c:pt idx="15">
                  <c:v>Boise</c:v>
                </c:pt>
                <c:pt idx="16">
                  <c:v>NewOrleansMobile</c:v>
                </c:pt>
                <c:pt idx="17">
                  <c:v>TotalUS</c:v>
                </c:pt>
                <c:pt idx="18">
                  <c:v>Roanoke</c:v>
                </c:pt>
                <c:pt idx="19">
                  <c:v>Louisville</c:v>
                </c:pt>
                <c:pt idx="20">
                  <c:v>California</c:v>
                </c:pt>
                <c:pt idx="21">
                  <c:v>Spokane</c:v>
                </c:pt>
                <c:pt idx="22">
                  <c:v>RichmondNorfolk</c:v>
                </c:pt>
                <c:pt idx="23">
                  <c:v>Detroit</c:v>
                </c:pt>
                <c:pt idx="24">
                  <c:v>Indianapolis</c:v>
                </c:pt>
                <c:pt idx="25">
                  <c:v>SouthCarolina</c:v>
                </c:pt>
                <c:pt idx="26">
                  <c:v>Southeast</c:v>
                </c:pt>
                <c:pt idx="27">
                  <c:v>Plains</c:v>
                </c:pt>
                <c:pt idx="28">
                  <c:v>Seattle</c:v>
                </c:pt>
                <c:pt idx="29">
                  <c:v>GreatLakes</c:v>
                </c:pt>
                <c:pt idx="30">
                  <c:v>StLouis</c:v>
                </c:pt>
                <c:pt idx="31">
                  <c:v>Jacksonville</c:v>
                </c:pt>
                <c:pt idx="32">
                  <c:v>Tampa</c:v>
                </c:pt>
                <c:pt idx="33">
                  <c:v>Midsouth</c:v>
                </c:pt>
                <c:pt idx="34">
                  <c:v>Orlando</c:v>
                </c:pt>
                <c:pt idx="35">
                  <c:v>RaleighGreensboro</c:v>
                </c:pt>
                <c:pt idx="36">
                  <c:v>Pittsburgh</c:v>
                </c:pt>
                <c:pt idx="37">
                  <c:v>MiamiFtLauderdale</c:v>
                </c:pt>
                <c:pt idx="38">
                  <c:v>HarrisburgScranton</c:v>
                </c:pt>
                <c:pt idx="39">
                  <c:v>NorthernNewEngland</c:v>
                </c:pt>
                <c:pt idx="40">
                  <c:v>Sacramento</c:v>
                </c:pt>
                <c:pt idx="41">
                  <c:v>Charlotte</c:v>
                </c:pt>
                <c:pt idx="42">
                  <c:v>Boston</c:v>
                </c:pt>
                <c:pt idx="43">
                  <c:v>GrandRapids</c:v>
                </c:pt>
                <c:pt idx="44">
                  <c:v>BaltimoreWashington</c:v>
                </c:pt>
                <c:pt idx="45">
                  <c:v>Northeast</c:v>
                </c:pt>
                <c:pt idx="46">
                  <c:v>Albany</c:v>
                </c:pt>
                <c:pt idx="47">
                  <c:v>Chicago</c:v>
                </c:pt>
                <c:pt idx="48">
                  <c:v>BuffaloRochester</c:v>
                </c:pt>
                <c:pt idx="49">
                  <c:v>Syracuse</c:v>
                </c:pt>
                <c:pt idx="50">
                  <c:v>Philadelphia</c:v>
                </c:pt>
                <c:pt idx="51">
                  <c:v>SanFrancisco</c:v>
                </c:pt>
                <c:pt idx="52">
                  <c:v>NewYork</c:v>
                </c:pt>
                <c:pt idx="53">
                  <c:v>HartfordSpringfield</c:v>
                </c:pt>
              </c:strCache>
            </c:strRef>
          </c:cat>
          <c:val>
            <c:numRef>
              <c:f>'Conventional Prices'!$E$5:$E$58</c:f>
              <c:numCache>
                <c:formatCode>General</c:formatCode>
                <c:ptCount val="54"/>
                <c:pt idx="0">
                  <c:v>0.6825</c:v>
                </c:pt>
                <c:pt idx="1">
                  <c:v>0.71833333333333338</c:v>
                </c:pt>
                <c:pt idx="2">
                  <c:v>0.85750000000000004</c:v>
                </c:pt>
                <c:pt idx="3">
                  <c:v>0.80500000000000005</c:v>
                </c:pt>
                <c:pt idx="4">
                  <c:v>0.80583333333333351</c:v>
                </c:pt>
                <c:pt idx="5">
                  <c:v>1.0225</c:v>
                </c:pt>
                <c:pt idx="6">
                  <c:v>0.98083333333333345</c:v>
                </c:pt>
                <c:pt idx="7">
                  <c:v>0.95916666666666661</c:v>
                </c:pt>
                <c:pt idx="8">
                  <c:v>1.0558333333333334</c:v>
                </c:pt>
                <c:pt idx="9">
                  <c:v>0.95583333333333342</c:v>
                </c:pt>
                <c:pt idx="10">
                  <c:v>1.1133333333333335</c:v>
                </c:pt>
                <c:pt idx="11">
                  <c:v>1.1191666666666669</c:v>
                </c:pt>
                <c:pt idx="12">
                  <c:v>0.96583333333333343</c:v>
                </c:pt>
                <c:pt idx="13">
                  <c:v>1.01</c:v>
                </c:pt>
                <c:pt idx="14">
                  <c:v>1.0466666666666666</c:v>
                </c:pt>
                <c:pt idx="15">
                  <c:v>1.1800000000000002</c:v>
                </c:pt>
                <c:pt idx="16">
                  <c:v>1.0241666666666667</c:v>
                </c:pt>
                <c:pt idx="17">
                  <c:v>1.0599999999999998</c:v>
                </c:pt>
                <c:pt idx="18">
                  <c:v>1.0016666666666667</c:v>
                </c:pt>
                <c:pt idx="19">
                  <c:v>1.0491666666666668</c:v>
                </c:pt>
                <c:pt idx="20">
                  <c:v>1.0791666666666668</c:v>
                </c:pt>
                <c:pt idx="21">
                  <c:v>1.1666666666666667</c:v>
                </c:pt>
                <c:pt idx="22">
                  <c:v>1.0791666666666666</c:v>
                </c:pt>
                <c:pt idx="23">
                  <c:v>1.0450000000000002</c:v>
                </c:pt>
                <c:pt idx="24">
                  <c:v>0.98499999999999999</c:v>
                </c:pt>
                <c:pt idx="25">
                  <c:v>1.1458333333333333</c:v>
                </c:pt>
                <c:pt idx="26">
                  <c:v>1.1466666666666667</c:v>
                </c:pt>
                <c:pt idx="27">
                  <c:v>1.1108333333333333</c:v>
                </c:pt>
                <c:pt idx="28">
                  <c:v>1.3266666666666664</c:v>
                </c:pt>
                <c:pt idx="29">
                  <c:v>1.1466666666666667</c:v>
                </c:pt>
                <c:pt idx="30">
                  <c:v>1.1841666666666668</c:v>
                </c:pt>
                <c:pt idx="31">
                  <c:v>1.1925000000000001</c:v>
                </c:pt>
                <c:pt idx="32">
                  <c:v>1.2091666666666667</c:v>
                </c:pt>
                <c:pt idx="33">
                  <c:v>1.1558333333333333</c:v>
                </c:pt>
                <c:pt idx="34">
                  <c:v>1.1991666666666665</c:v>
                </c:pt>
                <c:pt idx="35">
                  <c:v>1.1941666666666668</c:v>
                </c:pt>
                <c:pt idx="36">
                  <c:v>1.1625000000000001</c:v>
                </c:pt>
                <c:pt idx="37">
                  <c:v>1.2350000000000001</c:v>
                </c:pt>
                <c:pt idx="38">
                  <c:v>1.2025000000000001</c:v>
                </c:pt>
                <c:pt idx="39">
                  <c:v>1.2958333333333332</c:v>
                </c:pt>
                <c:pt idx="40">
                  <c:v>1.1558333333333333</c:v>
                </c:pt>
                <c:pt idx="41">
                  <c:v>1.2491666666666665</c:v>
                </c:pt>
                <c:pt idx="42">
                  <c:v>1.335</c:v>
                </c:pt>
                <c:pt idx="43">
                  <c:v>1.3875000000000002</c:v>
                </c:pt>
                <c:pt idx="44">
                  <c:v>1.3008333333333335</c:v>
                </c:pt>
                <c:pt idx="45">
                  <c:v>1.3041666666666669</c:v>
                </c:pt>
                <c:pt idx="46">
                  <c:v>1.343333333333333</c:v>
                </c:pt>
                <c:pt idx="47">
                  <c:v>1.4233333333333336</c:v>
                </c:pt>
                <c:pt idx="48">
                  <c:v>1.2466666666666666</c:v>
                </c:pt>
                <c:pt idx="49">
                  <c:v>1.2583333333333335</c:v>
                </c:pt>
                <c:pt idx="50">
                  <c:v>1.2975000000000001</c:v>
                </c:pt>
                <c:pt idx="51">
                  <c:v>1.1908333333333332</c:v>
                </c:pt>
                <c:pt idx="52">
                  <c:v>1.3541666666666667</c:v>
                </c:pt>
                <c:pt idx="53">
                  <c:v>1.3833333333333335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3-C981-4FB0-BBBB-024C501902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732182466"/>
        <c:axId val="409086711"/>
      </c:barChart>
      <c:catAx>
        <c:axId val="173218246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endParaRPr lang="en-US"/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 lvl="0">
              <a:defRPr sz="900" b="0" i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409086711"/>
        <c:crosses val="autoZero"/>
        <c:auto val="1"/>
        <c:lblAlgn val="ctr"/>
        <c:lblOffset val="100"/>
        <c:noMultiLvlLbl val="1"/>
      </c:catAx>
      <c:valAx>
        <c:axId val="409086711"/>
        <c:scaling>
          <c:orientation val="minMax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endParaRPr lang="en-US"/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/>
        </c:spPr>
        <c:txPr>
          <a:bodyPr/>
          <a:lstStyle/>
          <a:p>
            <a:pPr lvl="0">
              <a:defRPr sz="900" b="0" i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1732182466"/>
        <c:crosses val="autoZero"/>
        <c:crossBetween val="between"/>
      </c:valAx>
    </c:plotArea>
    <c:legend>
      <c:legendPos val="r"/>
      <c:overlay val="0"/>
      <c:txPr>
        <a:bodyPr/>
        <a:lstStyle/>
        <a:p>
          <a:pPr lvl="0">
            <a:defRPr sz="900" b="0" i="0">
              <a:solidFill>
                <a:srgbClr val="1A1A1A"/>
              </a:solidFill>
              <a:latin typeface="+mn-lt"/>
            </a:defRPr>
          </a:pPr>
          <a:endParaRPr lang="en-US"/>
        </a:p>
      </c:txPr>
    </c:legend>
    <c:plotVisOnly val="1"/>
    <c:dispBlanksAs val="zero"/>
    <c:showDLblsOverMax val="1"/>
  </c:chart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1"/>
        <c:ser>
          <c:idx val="0"/>
          <c:order val="0"/>
          <c:tx>
            <c:v>2015</c:v>
          </c:tx>
          <c:spPr>
            <a:solidFill>
              <a:srgbClr val="156082"/>
            </a:solidFill>
            <a:ln cmpd="sng">
              <a:solidFill>
                <a:srgbClr val="000000"/>
              </a:solidFill>
            </a:ln>
          </c:spPr>
          <c:invertIfNegative val="1"/>
          <c:cat>
            <c:strRef>
              <c:f>'Organic Prices'!$A$5:$A$58</c:f>
              <c:strCache>
                <c:ptCount val="54"/>
                <c:pt idx="0">
                  <c:v>Houston</c:v>
                </c:pt>
                <c:pt idx="1">
                  <c:v>DallasFtWorth</c:v>
                </c:pt>
                <c:pt idx="2">
                  <c:v>SouthCentral</c:v>
                </c:pt>
                <c:pt idx="3">
                  <c:v>Denver</c:v>
                </c:pt>
                <c:pt idx="4">
                  <c:v>Roanoke</c:v>
                </c:pt>
                <c:pt idx="5">
                  <c:v>CincinnatiDayton</c:v>
                </c:pt>
                <c:pt idx="6">
                  <c:v>Nashville</c:v>
                </c:pt>
                <c:pt idx="7">
                  <c:v>Detroit</c:v>
                </c:pt>
                <c:pt idx="8">
                  <c:v>Columbus</c:v>
                </c:pt>
                <c:pt idx="9">
                  <c:v>LosAngeles</c:v>
                </c:pt>
                <c:pt idx="10">
                  <c:v>RichmondNorfolk</c:v>
                </c:pt>
                <c:pt idx="11">
                  <c:v>Louisville</c:v>
                </c:pt>
                <c:pt idx="12">
                  <c:v>Pittsburgh</c:v>
                </c:pt>
                <c:pt idx="13">
                  <c:v>Indianapolis</c:v>
                </c:pt>
                <c:pt idx="14">
                  <c:v>GreatLakes</c:v>
                </c:pt>
                <c:pt idx="15">
                  <c:v>NewOrleansMobile</c:v>
                </c:pt>
                <c:pt idx="16">
                  <c:v>TotalUS</c:v>
                </c:pt>
                <c:pt idx="17">
                  <c:v>West</c:v>
                </c:pt>
                <c:pt idx="18">
                  <c:v>Portland</c:v>
                </c:pt>
                <c:pt idx="19">
                  <c:v>Midsouth</c:v>
                </c:pt>
                <c:pt idx="20">
                  <c:v>MiamiFtLauderdale</c:v>
                </c:pt>
                <c:pt idx="21">
                  <c:v>Atlanta</c:v>
                </c:pt>
                <c:pt idx="22">
                  <c:v>Tampa</c:v>
                </c:pt>
                <c:pt idx="23">
                  <c:v>Boise</c:v>
                </c:pt>
                <c:pt idx="24">
                  <c:v>Southeast</c:v>
                </c:pt>
                <c:pt idx="25">
                  <c:v>BuffaloRochester</c:v>
                </c:pt>
                <c:pt idx="26">
                  <c:v>Syracuse</c:v>
                </c:pt>
                <c:pt idx="27">
                  <c:v>SouthCarolina</c:v>
                </c:pt>
                <c:pt idx="28">
                  <c:v>StLouis</c:v>
                </c:pt>
                <c:pt idx="29">
                  <c:v>GrandRapids</c:v>
                </c:pt>
                <c:pt idx="30">
                  <c:v>California</c:v>
                </c:pt>
                <c:pt idx="31">
                  <c:v>WestTexNewMexico</c:v>
                </c:pt>
                <c:pt idx="32">
                  <c:v>NorthernNewEngland</c:v>
                </c:pt>
                <c:pt idx="33">
                  <c:v>Plains</c:v>
                </c:pt>
                <c:pt idx="34">
                  <c:v>Seattle</c:v>
                </c:pt>
                <c:pt idx="35">
                  <c:v>PhoenixTucson</c:v>
                </c:pt>
                <c:pt idx="36">
                  <c:v>BaltimoreWashington</c:v>
                </c:pt>
                <c:pt idx="37">
                  <c:v>SanDiego</c:v>
                </c:pt>
                <c:pt idx="38">
                  <c:v>Chicago</c:v>
                </c:pt>
                <c:pt idx="39">
                  <c:v>LasVegas</c:v>
                </c:pt>
                <c:pt idx="40">
                  <c:v>Boston</c:v>
                </c:pt>
                <c:pt idx="41">
                  <c:v>HarrisburgScranton</c:v>
                </c:pt>
                <c:pt idx="42">
                  <c:v>Albany</c:v>
                </c:pt>
                <c:pt idx="43">
                  <c:v>Spokane</c:v>
                </c:pt>
                <c:pt idx="44">
                  <c:v>Orlando</c:v>
                </c:pt>
                <c:pt idx="45">
                  <c:v>Jacksonville</c:v>
                </c:pt>
                <c:pt idx="46">
                  <c:v>Northeast</c:v>
                </c:pt>
                <c:pt idx="47">
                  <c:v>Philadelphia</c:v>
                </c:pt>
                <c:pt idx="48">
                  <c:v>RaleighGreensboro</c:v>
                </c:pt>
                <c:pt idx="49">
                  <c:v>Charlotte</c:v>
                </c:pt>
                <c:pt idx="50">
                  <c:v>Sacramento</c:v>
                </c:pt>
                <c:pt idx="51">
                  <c:v>NewYork</c:v>
                </c:pt>
                <c:pt idx="52">
                  <c:v>SanFrancisco</c:v>
                </c:pt>
                <c:pt idx="53">
                  <c:v>HartfordSpringfield</c:v>
                </c:pt>
              </c:strCache>
            </c:strRef>
          </c:cat>
          <c:val>
            <c:numRef>
              <c:f>'Organic Prices'!$B$5:$B$58</c:f>
              <c:numCache>
                <c:formatCode>General</c:formatCode>
                <c:ptCount val="54"/>
                <c:pt idx="0">
                  <c:v>1.3036538461538461</c:v>
                </c:pt>
                <c:pt idx="1">
                  <c:v>1.3738461538461535</c:v>
                </c:pt>
                <c:pt idx="2">
                  <c:v>1.4119230769230773</c:v>
                </c:pt>
                <c:pt idx="3">
                  <c:v>1.3269230769230771</c:v>
                </c:pt>
                <c:pt idx="4">
                  <c:v>1.3921153846153849</c:v>
                </c:pt>
                <c:pt idx="5">
                  <c:v>1.4275</c:v>
                </c:pt>
                <c:pt idx="6">
                  <c:v>1.5442307692307689</c:v>
                </c:pt>
                <c:pt idx="7">
                  <c:v>1.6294230769230771</c:v>
                </c:pt>
                <c:pt idx="8">
                  <c:v>1.5396153846153848</c:v>
                </c:pt>
                <c:pt idx="9">
                  <c:v>1.4090384615384615</c:v>
                </c:pt>
                <c:pt idx="10">
                  <c:v>1.5013461538461546</c:v>
                </c:pt>
                <c:pt idx="11">
                  <c:v>1.545576923076923</c:v>
                </c:pt>
                <c:pt idx="12">
                  <c:v>1.5517307692307691</c:v>
                </c:pt>
                <c:pt idx="13">
                  <c:v>1.5813461538461533</c:v>
                </c:pt>
                <c:pt idx="14">
                  <c:v>1.5748076923076921</c:v>
                </c:pt>
                <c:pt idx="15">
                  <c:v>1.5509615384615381</c:v>
                </c:pt>
                <c:pt idx="16">
                  <c:v>1.5023076923076921</c:v>
                </c:pt>
                <c:pt idx="17">
                  <c:v>1.5355769230769232</c:v>
                </c:pt>
                <c:pt idx="18">
                  <c:v>1.5596153846153842</c:v>
                </c:pt>
                <c:pt idx="19">
                  <c:v>1.583076923076923</c:v>
                </c:pt>
                <c:pt idx="20">
                  <c:v>1.6259615384615385</c:v>
                </c:pt>
                <c:pt idx="21">
                  <c:v>1.7088461538461541</c:v>
                </c:pt>
                <c:pt idx="22">
                  <c:v>1.6265384615384617</c:v>
                </c:pt>
                <c:pt idx="23">
                  <c:v>1.6934615384615386</c:v>
                </c:pt>
                <c:pt idx="24">
                  <c:v>1.7451923076923079</c:v>
                </c:pt>
                <c:pt idx="25">
                  <c:v>1.6857692307692298</c:v>
                </c:pt>
                <c:pt idx="26">
                  <c:v>1.7217307692307695</c:v>
                </c:pt>
                <c:pt idx="27">
                  <c:v>1.8438461538461535</c:v>
                </c:pt>
                <c:pt idx="28">
                  <c:v>1.8034615384615382</c:v>
                </c:pt>
                <c:pt idx="29">
                  <c:v>1.7457692307692307</c:v>
                </c:pt>
                <c:pt idx="30">
                  <c:v>1.6113461538461538</c:v>
                </c:pt>
                <c:pt idx="31">
                  <c:v>1.7566666666666668</c:v>
                </c:pt>
                <c:pt idx="32">
                  <c:v>1.8336538461538465</c:v>
                </c:pt>
                <c:pt idx="33">
                  <c:v>1.7984615384615383</c:v>
                </c:pt>
                <c:pt idx="34">
                  <c:v>1.71</c:v>
                </c:pt>
                <c:pt idx="35">
                  <c:v>1.654423076923077</c:v>
                </c:pt>
                <c:pt idx="36">
                  <c:v>1.5696153846153846</c:v>
                </c:pt>
                <c:pt idx="37">
                  <c:v>1.5671153846153851</c:v>
                </c:pt>
                <c:pt idx="38">
                  <c:v>1.6544230769230768</c:v>
                </c:pt>
                <c:pt idx="39">
                  <c:v>1.7705769230769226</c:v>
                </c:pt>
                <c:pt idx="40">
                  <c:v>1.8030769230769235</c:v>
                </c:pt>
                <c:pt idx="41">
                  <c:v>1.7974999999999999</c:v>
                </c:pt>
                <c:pt idx="42">
                  <c:v>1.9055769230769226</c:v>
                </c:pt>
                <c:pt idx="43">
                  <c:v>1.7053846153846155</c:v>
                </c:pt>
                <c:pt idx="44">
                  <c:v>1.8661538461538463</c:v>
                </c:pt>
                <c:pt idx="45">
                  <c:v>1.8851923076923076</c:v>
                </c:pt>
                <c:pt idx="46">
                  <c:v>1.8726923076923077</c:v>
                </c:pt>
                <c:pt idx="47">
                  <c:v>1.825769230769231</c:v>
                </c:pt>
                <c:pt idx="48">
                  <c:v>1.7582692307692309</c:v>
                </c:pt>
                <c:pt idx="49">
                  <c:v>2.0030769230769234</c:v>
                </c:pt>
                <c:pt idx="50">
                  <c:v>1.7375000000000012</c:v>
                </c:pt>
                <c:pt idx="51">
                  <c:v>2.0340384615384624</c:v>
                </c:pt>
                <c:pt idx="52">
                  <c:v>1.9426923076923082</c:v>
                </c:pt>
                <c:pt idx="53">
                  <c:v>2.2526923076923078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0-33B5-4995-9A4E-68D6D75A2373}"/>
            </c:ext>
          </c:extLst>
        </c:ser>
        <c:ser>
          <c:idx val="1"/>
          <c:order val="1"/>
          <c:tx>
            <c:v>2016</c:v>
          </c:tx>
          <c:spPr>
            <a:solidFill>
              <a:srgbClr val="E97132"/>
            </a:solidFill>
            <a:ln cmpd="sng">
              <a:solidFill>
                <a:srgbClr val="000000"/>
              </a:solidFill>
            </a:ln>
          </c:spPr>
          <c:invertIfNegative val="1"/>
          <c:cat>
            <c:strRef>
              <c:f>'Organic Prices'!$A$5:$A$58</c:f>
              <c:strCache>
                <c:ptCount val="54"/>
                <c:pt idx="0">
                  <c:v>Houston</c:v>
                </c:pt>
                <c:pt idx="1">
                  <c:v>DallasFtWorth</c:v>
                </c:pt>
                <c:pt idx="2">
                  <c:v>SouthCentral</c:v>
                </c:pt>
                <c:pt idx="3">
                  <c:v>Denver</c:v>
                </c:pt>
                <c:pt idx="4">
                  <c:v>Roanoke</c:v>
                </c:pt>
                <c:pt idx="5">
                  <c:v>CincinnatiDayton</c:v>
                </c:pt>
                <c:pt idx="6">
                  <c:v>Nashville</c:v>
                </c:pt>
                <c:pt idx="7">
                  <c:v>Detroit</c:v>
                </c:pt>
                <c:pt idx="8">
                  <c:v>Columbus</c:v>
                </c:pt>
                <c:pt idx="9">
                  <c:v>LosAngeles</c:v>
                </c:pt>
                <c:pt idx="10">
                  <c:v>RichmondNorfolk</c:v>
                </c:pt>
                <c:pt idx="11">
                  <c:v>Louisville</c:v>
                </c:pt>
                <c:pt idx="12">
                  <c:v>Pittsburgh</c:v>
                </c:pt>
                <c:pt idx="13">
                  <c:v>Indianapolis</c:v>
                </c:pt>
                <c:pt idx="14">
                  <c:v>GreatLakes</c:v>
                </c:pt>
                <c:pt idx="15">
                  <c:v>NewOrleansMobile</c:v>
                </c:pt>
                <c:pt idx="16">
                  <c:v>TotalUS</c:v>
                </c:pt>
                <c:pt idx="17">
                  <c:v>West</c:v>
                </c:pt>
                <c:pt idx="18">
                  <c:v>Portland</c:v>
                </c:pt>
                <c:pt idx="19">
                  <c:v>Midsouth</c:v>
                </c:pt>
                <c:pt idx="20">
                  <c:v>MiamiFtLauderdale</c:v>
                </c:pt>
                <c:pt idx="21">
                  <c:v>Atlanta</c:v>
                </c:pt>
                <c:pt idx="22">
                  <c:v>Tampa</c:v>
                </c:pt>
                <c:pt idx="23">
                  <c:v>Boise</c:v>
                </c:pt>
                <c:pt idx="24">
                  <c:v>Southeast</c:v>
                </c:pt>
                <c:pt idx="25">
                  <c:v>BuffaloRochester</c:v>
                </c:pt>
                <c:pt idx="26">
                  <c:v>Syracuse</c:v>
                </c:pt>
                <c:pt idx="27">
                  <c:v>SouthCarolina</c:v>
                </c:pt>
                <c:pt idx="28">
                  <c:v>StLouis</c:v>
                </c:pt>
                <c:pt idx="29">
                  <c:v>GrandRapids</c:v>
                </c:pt>
                <c:pt idx="30">
                  <c:v>California</c:v>
                </c:pt>
                <c:pt idx="31">
                  <c:v>WestTexNewMexico</c:v>
                </c:pt>
                <c:pt idx="32">
                  <c:v>NorthernNewEngland</c:v>
                </c:pt>
                <c:pt idx="33">
                  <c:v>Plains</c:v>
                </c:pt>
                <c:pt idx="34">
                  <c:v>Seattle</c:v>
                </c:pt>
                <c:pt idx="35">
                  <c:v>PhoenixTucson</c:v>
                </c:pt>
                <c:pt idx="36">
                  <c:v>BaltimoreWashington</c:v>
                </c:pt>
                <c:pt idx="37">
                  <c:v>SanDiego</c:v>
                </c:pt>
                <c:pt idx="38">
                  <c:v>Chicago</c:v>
                </c:pt>
                <c:pt idx="39">
                  <c:v>LasVegas</c:v>
                </c:pt>
                <c:pt idx="40">
                  <c:v>Boston</c:v>
                </c:pt>
                <c:pt idx="41">
                  <c:v>HarrisburgScranton</c:v>
                </c:pt>
                <c:pt idx="42">
                  <c:v>Albany</c:v>
                </c:pt>
                <c:pt idx="43">
                  <c:v>Spokane</c:v>
                </c:pt>
                <c:pt idx="44">
                  <c:v>Orlando</c:v>
                </c:pt>
                <c:pt idx="45">
                  <c:v>Jacksonville</c:v>
                </c:pt>
                <c:pt idx="46">
                  <c:v>Northeast</c:v>
                </c:pt>
                <c:pt idx="47">
                  <c:v>Philadelphia</c:v>
                </c:pt>
                <c:pt idx="48">
                  <c:v>RaleighGreensboro</c:v>
                </c:pt>
                <c:pt idx="49">
                  <c:v>Charlotte</c:v>
                </c:pt>
                <c:pt idx="50">
                  <c:v>Sacramento</c:v>
                </c:pt>
                <c:pt idx="51">
                  <c:v>NewYork</c:v>
                </c:pt>
                <c:pt idx="52">
                  <c:v>SanFrancisco</c:v>
                </c:pt>
                <c:pt idx="53">
                  <c:v>HartfordSpringfield</c:v>
                </c:pt>
              </c:strCache>
            </c:strRef>
          </c:cat>
          <c:val>
            <c:numRef>
              <c:f>'Organic Prices'!$C$5:$C$58</c:f>
              <c:numCache>
                <c:formatCode>General</c:formatCode>
                <c:ptCount val="54"/>
                <c:pt idx="0">
                  <c:v>1.1530769230769231</c:v>
                </c:pt>
                <c:pt idx="1">
                  <c:v>1.1649999999999998</c:v>
                </c:pt>
                <c:pt idx="2">
                  <c:v>1.1955769230769229</c:v>
                </c:pt>
                <c:pt idx="3">
                  <c:v>1.2276923076923076</c:v>
                </c:pt>
                <c:pt idx="4">
                  <c:v>1.2517307692307691</c:v>
                </c:pt>
                <c:pt idx="5">
                  <c:v>1.2278846153846155</c:v>
                </c:pt>
                <c:pt idx="6">
                  <c:v>1.247884615384615</c:v>
                </c:pt>
                <c:pt idx="7">
                  <c:v>1.2526923076923073</c:v>
                </c:pt>
                <c:pt idx="8">
                  <c:v>1.3234615384615382</c:v>
                </c:pt>
                <c:pt idx="9">
                  <c:v>1.2773076923076927</c:v>
                </c:pt>
                <c:pt idx="10">
                  <c:v>1.3469230769230767</c:v>
                </c:pt>
                <c:pt idx="11">
                  <c:v>1.3663461538461541</c:v>
                </c:pt>
                <c:pt idx="12">
                  <c:v>1.4484615384615387</c:v>
                </c:pt>
                <c:pt idx="13">
                  <c:v>1.4849999999999999</c:v>
                </c:pt>
                <c:pt idx="14">
                  <c:v>1.4121153846153842</c:v>
                </c:pt>
                <c:pt idx="15">
                  <c:v>1.473076923076923</c:v>
                </c:pt>
                <c:pt idx="16">
                  <c:v>1.4803846153846161</c:v>
                </c:pt>
                <c:pt idx="17">
                  <c:v>1.4459615384615387</c:v>
                </c:pt>
                <c:pt idx="18">
                  <c:v>1.4667307692307694</c:v>
                </c:pt>
                <c:pt idx="19">
                  <c:v>1.515769230769231</c:v>
                </c:pt>
                <c:pt idx="20">
                  <c:v>1.4024999999999999</c:v>
                </c:pt>
                <c:pt idx="21">
                  <c:v>1.4553846153846155</c:v>
                </c:pt>
                <c:pt idx="22">
                  <c:v>1.4307692307692306</c:v>
                </c:pt>
                <c:pt idx="23">
                  <c:v>1.4055769230769226</c:v>
                </c:pt>
                <c:pt idx="24">
                  <c:v>1.502692307692308</c:v>
                </c:pt>
                <c:pt idx="25">
                  <c:v>1.6374999999999995</c:v>
                </c:pt>
                <c:pt idx="26">
                  <c:v>1.6348076923076922</c:v>
                </c:pt>
                <c:pt idx="27">
                  <c:v>1.5250000000000001</c:v>
                </c:pt>
                <c:pt idx="28">
                  <c:v>1.3773076923076926</c:v>
                </c:pt>
                <c:pt idx="29">
                  <c:v>1.7246153846153842</c:v>
                </c:pt>
                <c:pt idx="30">
                  <c:v>1.6136538461538461</c:v>
                </c:pt>
                <c:pt idx="31">
                  <c:v>1.6467307692307693</c:v>
                </c:pt>
                <c:pt idx="32">
                  <c:v>1.5588461538461542</c:v>
                </c:pt>
                <c:pt idx="33">
                  <c:v>1.6273076923076919</c:v>
                </c:pt>
                <c:pt idx="34">
                  <c:v>1.5734615384615389</c:v>
                </c:pt>
                <c:pt idx="35">
                  <c:v>1.7932692307692311</c:v>
                </c:pt>
                <c:pt idx="36">
                  <c:v>1.8186538461538464</c:v>
                </c:pt>
                <c:pt idx="37">
                  <c:v>1.6584615384615384</c:v>
                </c:pt>
                <c:pt idx="38">
                  <c:v>1.7634615384615382</c:v>
                </c:pt>
                <c:pt idx="39">
                  <c:v>1.7480769230769231</c:v>
                </c:pt>
                <c:pt idx="40">
                  <c:v>1.5892307692307692</c:v>
                </c:pt>
                <c:pt idx="41">
                  <c:v>1.7907692307692302</c:v>
                </c:pt>
                <c:pt idx="42">
                  <c:v>1.7221153846153852</c:v>
                </c:pt>
                <c:pt idx="43">
                  <c:v>1.6396153846153847</c:v>
                </c:pt>
                <c:pt idx="44">
                  <c:v>1.6321153846153846</c:v>
                </c:pt>
                <c:pt idx="45">
                  <c:v>1.6755769230769226</c:v>
                </c:pt>
                <c:pt idx="46">
                  <c:v>1.8719230769230768</c:v>
                </c:pt>
                <c:pt idx="47">
                  <c:v>1.9726923076923089</c:v>
                </c:pt>
                <c:pt idx="48">
                  <c:v>1.6973076923076922</c:v>
                </c:pt>
                <c:pt idx="49">
                  <c:v>1.7398076923076926</c:v>
                </c:pt>
                <c:pt idx="50">
                  <c:v>2.0934615384615385</c:v>
                </c:pt>
                <c:pt idx="51">
                  <c:v>2.1380769230769228</c:v>
                </c:pt>
                <c:pt idx="52">
                  <c:v>2.3540384615384613</c:v>
                </c:pt>
                <c:pt idx="53">
                  <c:v>2.2930769230769235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1-33B5-4995-9A4E-68D6D75A2373}"/>
            </c:ext>
          </c:extLst>
        </c:ser>
        <c:ser>
          <c:idx val="2"/>
          <c:order val="2"/>
          <c:tx>
            <c:v>2017</c:v>
          </c:tx>
          <c:spPr>
            <a:solidFill>
              <a:srgbClr val="196B24"/>
            </a:solidFill>
            <a:ln cmpd="sng">
              <a:solidFill>
                <a:srgbClr val="000000"/>
              </a:solidFill>
            </a:ln>
          </c:spPr>
          <c:invertIfNegative val="1"/>
          <c:cat>
            <c:strRef>
              <c:f>'Organic Prices'!$A$5:$A$58</c:f>
              <c:strCache>
                <c:ptCount val="54"/>
                <c:pt idx="0">
                  <c:v>Houston</c:v>
                </c:pt>
                <c:pt idx="1">
                  <c:v>DallasFtWorth</c:v>
                </c:pt>
                <c:pt idx="2">
                  <c:v>SouthCentral</c:v>
                </c:pt>
                <c:pt idx="3">
                  <c:v>Denver</c:v>
                </c:pt>
                <c:pt idx="4">
                  <c:v>Roanoke</c:v>
                </c:pt>
                <c:pt idx="5">
                  <c:v>CincinnatiDayton</c:v>
                </c:pt>
                <c:pt idx="6">
                  <c:v>Nashville</c:v>
                </c:pt>
                <c:pt idx="7">
                  <c:v>Detroit</c:v>
                </c:pt>
                <c:pt idx="8">
                  <c:v>Columbus</c:v>
                </c:pt>
                <c:pt idx="9">
                  <c:v>LosAngeles</c:v>
                </c:pt>
                <c:pt idx="10">
                  <c:v>RichmondNorfolk</c:v>
                </c:pt>
                <c:pt idx="11">
                  <c:v>Louisville</c:v>
                </c:pt>
                <c:pt idx="12">
                  <c:v>Pittsburgh</c:v>
                </c:pt>
                <c:pt idx="13">
                  <c:v>Indianapolis</c:v>
                </c:pt>
                <c:pt idx="14">
                  <c:v>GreatLakes</c:v>
                </c:pt>
                <c:pt idx="15">
                  <c:v>NewOrleansMobile</c:v>
                </c:pt>
                <c:pt idx="16">
                  <c:v>TotalUS</c:v>
                </c:pt>
                <c:pt idx="17">
                  <c:v>West</c:v>
                </c:pt>
                <c:pt idx="18">
                  <c:v>Portland</c:v>
                </c:pt>
                <c:pt idx="19">
                  <c:v>Midsouth</c:v>
                </c:pt>
                <c:pt idx="20">
                  <c:v>MiamiFtLauderdale</c:v>
                </c:pt>
                <c:pt idx="21">
                  <c:v>Atlanta</c:v>
                </c:pt>
                <c:pt idx="22">
                  <c:v>Tampa</c:v>
                </c:pt>
                <c:pt idx="23">
                  <c:v>Boise</c:v>
                </c:pt>
                <c:pt idx="24">
                  <c:v>Southeast</c:v>
                </c:pt>
                <c:pt idx="25">
                  <c:v>BuffaloRochester</c:v>
                </c:pt>
                <c:pt idx="26">
                  <c:v>Syracuse</c:v>
                </c:pt>
                <c:pt idx="27">
                  <c:v>SouthCarolina</c:v>
                </c:pt>
                <c:pt idx="28">
                  <c:v>StLouis</c:v>
                </c:pt>
                <c:pt idx="29">
                  <c:v>GrandRapids</c:v>
                </c:pt>
                <c:pt idx="30">
                  <c:v>California</c:v>
                </c:pt>
                <c:pt idx="31">
                  <c:v>WestTexNewMexico</c:v>
                </c:pt>
                <c:pt idx="32">
                  <c:v>NorthernNewEngland</c:v>
                </c:pt>
                <c:pt idx="33">
                  <c:v>Plains</c:v>
                </c:pt>
                <c:pt idx="34">
                  <c:v>Seattle</c:v>
                </c:pt>
                <c:pt idx="35">
                  <c:v>PhoenixTucson</c:v>
                </c:pt>
                <c:pt idx="36">
                  <c:v>BaltimoreWashington</c:v>
                </c:pt>
                <c:pt idx="37">
                  <c:v>SanDiego</c:v>
                </c:pt>
                <c:pt idx="38">
                  <c:v>Chicago</c:v>
                </c:pt>
                <c:pt idx="39">
                  <c:v>LasVegas</c:v>
                </c:pt>
                <c:pt idx="40">
                  <c:v>Boston</c:v>
                </c:pt>
                <c:pt idx="41">
                  <c:v>HarrisburgScranton</c:v>
                </c:pt>
                <c:pt idx="42">
                  <c:v>Albany</c:v>
                </c:pt>
                <c:pt idx="43">
                  <c:v>Spokane</c:v>
                </c:pt>
                <c:pt idx="44">
                  <c:v>Orlando</c:v>
                </c:pt>
                <c:pt idx="45">
                  <c:v>Jacksonville</c:v>
                </c:pt>
                <c:pt idx="46">
                  <c:v>Northeast</c:v>
                </c:pt>
                <c:pt idx="47">
                  <c:v>Philadelphia</c:v>
                </c:pt>
                <c:pt idx="48">
                  <c:v>RaleighGreensboro</c:v>
                </c:pt>
                <c:pt idx="49">
                  <c:v>Charlotte</c:v>
                </c:pt>
                <c:pt idx="50">
                  <c:v>Sacramento</c:v>
                </c:pt>
                <c:pt idx="51">
                  <c:v>NewYork</c:v>
                </c:pt>
                <c:pt idx="52">
                  <c:v>SanFrancisco</c:v>
                </c:pt>
                <c:pt idx="53">
                  <c:v>HartfordSpringfield</c:v>
                </c:pt>
              </c:strCache>
            </c:strRef>
          </c:cat>
          <c:val>
            <c:numRef>
              <c:f>'Organic Prices'!$D$5:$D$58</c:f>
              <c:numCache>
                <c:formatCode>General</c:formatCode>
                <c:ptCount val="54"/>
                <c:pt idx="0">
                  <c:v>1.3324528301886793</c:v>
                </c:pt>
                <c:pt idx="1">
                  <c:v>1.4160377358490568</c:v>
                </c:pt>
                <c:pt idx="2">
                  <c:v>1.3747169811320754</c:v>
                </c:pt>
                <c:pt idx="3">
                  <c:v>1.4973584905660378</c:v>
                </c:pt>
                <c:pt idx="4">
                  <c:v>1.5141509433962266</c:v>
                </c:pt>
                <c:pt idx="5">
                  <c:v>1.506792452830189</c:v>
                </c:pt>
                <c:pt idx="6">
                  <c:v>1.4243396226415093</c:v>
                </c:pt>
                <c:pt idx="7">
                  <c:v>1.4296226415094342</c:v>
                </c:pt>
                <c:pt idx="8">
                  <c:v>1.4684905660377361</c:v>
                </c:pt>
                <c:pt idx="9">
                  <c:v>1.6250943396226414</c:v>
                </c:pt>
                <c:pt idx="10">
                  <c:v>1.5550943396226418</c:v>
                </c:pt>
                <c:pt idx="11">
                  <c:v>1.4875471698113205</c:v>
                </c:pt>
                <c:pt idx="12">
                  <c:v>1.4549056603773589</c:v>
                </c:pt>
                <c:pt idx="13">
                  <c:v>1.4147169811320752</c:v>
                </c:pt>
                <c:pt idx="14">
                  <c:v>1.517924528301887</c:v>
                </c:pt>
                <c:pt idx="15">
                  <c:v>1.5801886792452828</c:v>
                </c:pt>
                <c:pt idx="16">
                  <c:v>1.6515094339622642</c:v>
                </c:pt>
                <c:pt idx="17">
                  <c:v>1.681698113207547</c:v>
                </c:pt>
                <c:pt idx="18">
                  <c:v>1.7171698113207545</c:v>
                </c:pt>
                <c:pt idx="19">
                  <c:v>1.7156603773584902</c:v>
                </c:pt>
                <c:pt idx="20">
                  <c:v>1.81</c:v>
                </c:pt>
                <c:pt idx="21">
                  <c:v>1.6650943396226423</c:v>
                </c:pt>
                <c:pt idx="22">
                  <c:v>1.8247169811320756</c:v>
                </c:pt>
                <c:pt idx="23">
                  <c:v>1.7171698113207545</c:v>
                </c:pt>
                <c:pt idx="24">
                  <c:v>1.6901886792452832</c:v>
                </c:pt>
                <c:pt idx="25">
                  <c:v>1.732075471698113</c:v>
                </c:pt>
                <c:pt idx="26">
                  <c:v>1.6986792452830188</c:v>
                </c:pt>
                <c:pt idx="27">
                  <c:v>1.6741509433962269</c:v>
                </c:pt>
                <c:pt idx="28">
                  <c:v>1.826226415094339</c:v>
                </c:pt>
                <c:pt idx="29">
                  <c:v>1.6805660377358489</c:v>
                </c:pt>
                <c:pt idx="30">
                  <c:v>1.8147169811320754</c:v>
                </c:pt>
                <c:pt idx="31">
                  <c:v>1.6743137254901959</c:v>
                </c:pt>
                <c:pt idx="32">
                  <c:v>1.7247169811320755</c:v>
                </c:pt>
                <c:pt idx="33">
                  <c:v>1.7194339622641506</c:v>
                </c:pt>
                <c:pt idx="34">
                  <c:v>1.8898113207547169</c:v>
                </c:pt>
                <c:pt idx="35">
                  <c:v>1.7354716981132079</c:v>
                </c:pt>
                <c:pt idx="36">
                  <c:v>1.8441509433962269</c:v>
                </c:pt>
                <c:pt idx="37">
                  <c:v>1.9513207547169806</c:v>
                </c:pt>
                <c:pt idx="38">
                  <c:v>1.8233962264150947</c:v>
                </c:pt>
                <c:pt idx="39">
                  <c:v>1.7322641509433963</c:v>
                </c:pt>
                <c:pt idx="40">
                  <c:v>1.8637735849056605</c:v>
                </c:pt>
                <c:pt idx="41">
                  <c:v>1.7832075471698114</c:v>
                </c:pt>
                <c:pt idx="42">
                  <c:v>1.7492452830188678</c:v>
                </c:pt>
                <c:pt idx="43">
                  <c:v>1.9975471698113212</c:v>
                </c:pt>
                <c:pt idx="44">
                  <c:v>1.9590566037735848</c:v>
                </c:pt>
                <c:pt idx="45">
                  <c:v>1.9466037735849051</c:v>
                </c:pt>
                <c:pt idx="46">
                  <c:v>1.8828301886792453</c:v>
                </c:pt>
                <c:pt idx="47">
                  <c:v>1.8671698113207547</c:v>
                </c:pt>
                <c:pt idx="48">
                  <c:v>2.1896226415094344</c:v>
                </c:pt>
                <c:pt idx="49">
                  <c:v>2.1156603773584899</c:v>
                </c:pt>
                <c:pt idx="50">
                  <c:v>2.1154716981132076</c:v>
                </c:pt>
                <c:pt idx="51">
                  <c:v>2.0466037735849048</c:v>
                </c:pt>
                <c:pt idx="52">
                  <c:v>2.4032075471698113</c:v>
                </c:pt>
                <c:pt idx="53">
                  <c:v>2.2018867924528305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2-33B5-4995-9A4E-68D6D75A2373}"/>
            </c:ext>
          </c:extLst>
        </c:ser>
        <c:ser>
          <c:idx val="3"/>
          <c:order val="3"/>
          <c:tx>
            <c:v>2018</c:v>
          </c:tx>
          <c:spPr>
            <a:solidFill>
              <a:srgbClr val="0F9ED5"/>
            </a:solidFill>
            <a:ln cmpd="sng">
              <a:solidFill>
                <a:srgbClr val="000000"/>
              </a:solidFill>
            </a:ln>
          </c:spPr>
          <c:invertIfNegative val="1"/>
          <c:cat>
            <c:strRef>
              <c:f>'Organic Prices'!$A$5:$A$58</c:f>
              <c:strCache>
                <c:ptCount val="54"/>
                <c:pt idx="0">
                  <c:v>Houston</c:v>
                </c:pt>
                <c:pt idx="1">
                  <c:v>DallasFtWorth</c:v>
                </c:pt>
                <c:pt idx="2">
                  <c:v>SouthCentral</c:v>
                </c:pt>
                <c:pt idx="3">
                  <c:v>Denver</c:v>
                </c:pt>
                <c:pt idx="4">
                  <c:v>Roanoke</c:v>
                </c:pt>
                <c:pt idx="5">
                  <c:v>CincinnatiDayton</c:v>
                </c:pt>
                <c:pt idx="6">
                  <c:v>Nashville</c:v>
                </c:pt>
                <c:pt idx="7">
                  <c:v>Detroit</c:v>
                </c:pt>
                <c:pt idx="8">
                  <c:v>Columbus</c:v>
                </c:pt>
                <c:pt idx="9">
                  <c:v>LosAngeles</c:v>
                </c:pt>
                <c:pt idx="10">
                  <c:v>RichmondNorfolk</c:v>
                </c:pt>
                <c:pt idx="11">
                  <c:v>Louisville</c:v>
                </c:pt>
                <c:pt idx="12">
                  <c:v>Pittsburgh</c:v>
                </c:pt>
                <c:pt idx="13">
                  <c:v>Indianapolis</c:v>
                </c:pt>
                <c:pt idx="14">
                  <c:v>GreatLakes</c:v>
                </c:pt>
                <c:pt idx="15">
                  <c:v>NewOrleansMobile</c:v>
                </c:pt>
                <c:pt idx="16">
                  <c:v>TotalUS</c:v>
                </c:pt>
                <c:pt idx="17">
                  <c:v>West</c:v>
                </c:pt>
                <c:pt idx="18">
                  <c:v>Portland</c:v>
                </c:pt>
                <c:pt idx="19">
                  <c:v>Midsouth</c:v>
                </c:pt>
                <c:pt idx="20">
                  <c:v>MiamiFtLauderdale</c:v>
                </c:pt>
                <c:pt idx="21">
                  <c:v>Atlanta</c:v>
                </c:pt>
                <c:pt idx="22">
                  <c:v>Tampa</c:v>
                </c:pt>
                <c:pt idx="23">
                  <c:v>Boise</c:v>
                </c:pt>
                <c:pt idx="24">
                  <c:v>Southeast</c:v>
                </c:pt>
                <c:pt idx="25">
                  <c:v>BuffaloRochester</c:v>
                </c:pt>
                <c:pt idx="26">
                  <c:v>Syracuse</c:v>
                </c:pt>
                <c:pt idx="27">
                  <c:v>SouthCarolina</c:v>
                </c:pt>
                <c:pt idx="28">
                  <c:v>StLouis</c:v>
                </c:pt>
                <c:pt idx="29">
                  <c:v>GrandRapids</c:v>
                </c:pt>
                <c:pt idx="30">
                  <c:v>California</c:v>
                </c:pt>
                <c:pt idx="31">
                  <c:v>WestTexNewMexico</c:v>
                </c:pt>
                <c:pt idx="32">
                  <c:v>NorthernNewEngland</c:v>
                </c:pt>
                <c:pt idx="33">
                  <c:v>Plains</c:v>
                </c:pt>
                <c:pt idx="34">
                  <c:v>Seattle</c:v>
                </c:pt>
                <c:pt idx="35">
                  <c:v>PhoenixTucson</c:v>
                </c:pt>
                <c:pt idx="36">
                  <c:v>BaltimoreWashington</c:v>
                </c:pt>
                <c:pt idx="37">
                  <c:v>SanDiego</c:v>
                </c:pt>
                <c:pt idx="38">
                  <c:v>Chicago</c:v>
                </c:pt>
                <c:pt idx="39">
                  <c:v>LasVegas</c:v>
                </c:pt>
                <c:pt idx="40">
                  <c:v>Boston</c:v>
                </c:pt>
                <c:pt idx="41">
                  <c:v>HarrisburgScranton</c:v>
                </c:pt>
                <c:pt idx="42">
                  <c:v>Albany</c:v>
                </c:pt>
                <c:pt idx="43">
                  <c:v>Spokane</c:v>
                </c:pt>
                <c:pt idx="44">
                  <c:v>Orlando</c:v>
                </c:pt>
                <c:pt idx="45">
                  <c:v>Jacksonville</c:v>
                </c:pt>
                <c:pt idx="46">
                  <c:v>Northeast</c:v>
                </c:pt>
                <c:pt idx="47">
                  <c:v>Philadelphia</c:v>
                </c:pt>
                <c:pt idx="48">
                  <c:v>RaleighGreensboro</c:v>
                </c:pt>
                <c:pt idx="49">
                  <c:v>Charlotte</c:v>
                </c:pt>
                <c:pt idx="50">
                  <c:v>Sacramento</c:v>
                </c:pt>
                <c:pt idx="51">
                  <c:v>NewYork</c:v>
                </c:pt>
                <c:pt idx="52">
                  <c:v>SanFrancisco</c:v>
                </c:pt>
                <c:pt idx="53">
                  <c:v>HartfordSpringfield</c:v>
                </c:pt>
              </c:strCache>
            </c:strRef>
          </c:cat>
          <c:val>
            <c:numRef>
              <c:f>'Organic Prices'!$E$5:$E$58</c:f>
              <c:numCache>
                <c:formatCode>General</c:formatCode>
                <c:ptCount val="54"/>
                <c:pt idx="0">
                  <c:v>1.3658333333333335</c:v>
                </c:pt>
                <c:pt idx="1">
                  <c:v>1.4008333333333336</c:v>
                </c:pt>
                <c:pt idx="2">
                  <c:v>1.4033333333333333</c:v>
                </c:pt>
                <c:pt idx="3">
                  <c:v>1.5149999999999999</c:v>
                </c:pt>
                <c:pt idx="4">
                  <c:v>1.5700000000000003</c:v>
                </c:pt>
                <c:pt idx="5">
                  <c:v>1.5958333333333332</c:v>
                </c:pt>
                <c:pt idx="6">
                  <c:v>1.4858333333333331</c:v>
                </c:pt>
                <c:pt idx="7">
                  <c:v>1.3108333333333333</c:v>
                </c:pt>
                <c:pt idx="8">
                  <c:v>1.3774999999999997</c:v>
                </c:pt>
                <c:pt idx="9">
                  <c:v>1.6808333333333332</c:v>
                </c:pt>
                <c:pt idx="10">
                  <c:v>1.3908333333333331</c:v>
                </c:pt>
                <c:pt idx="11">
                  <c:v>1.4866666666666666</c:v>
                </c:pt>
                <c:pt idx="12">
                  <c:v>1.388333333333333</c:v>
                </c:pt>
                <c:pt idx="13">
                  <c:v>1.3516666666666668</c:v>
                </c:pt>
                <c:pt idx="14">
                  <c:v>1.4100000000000001</c:v>
                </c:pt>
                <c:pt idx="15">
                  <c:v>1.3841666666666665</c:v>
                </c:pt>
                <c:pt idx="16">
                  <c:v>1.5541666666666669</c:v>
                </c:pt>
                <c:pt idx="17">
                  <c:v>1.6133333333333335</c:v>
                </c:pt>
                <c:pt idx="18">
                  <c:v>1.6791666666666669</c:v>
                </c:pt>
                <c:pt idx="19">
                  <c:v>1.5608333333333333</c:v>
                </c:pt>
                <c:pt idx="20">
                  <c:v>1.4533333333333331</c:v>
                </c:pt>
                <c:pt idx="21">
                  <c:v>1.5674999999999999</c:v>
                </c:pt>
                <c:pt idx="22">
                  <c:v>1.4525000000000003</c:v>
                </c:pt>
                <c:pt idx="23">
                  <c:v>1.8050000000000004</c:v>
                </c:pt>
                <c:pt idx="24">
                  <c:v>1.4591666666666667</c:v>
                </c:pt>
                <c:pt idx="25">
                  <c:v>1.2058333333333331</c:v>
                </c:pt>
                <c:pt idx="26">
                  <c:v>1.2424999999999999</c:v>
                </c:pt>
                <c:pt idx="27">
                  <c:v>1.3908333333333331</c:v>
                </c:pt>
                <c:pt idx="28">
                  <c:v>1.7474999999999998</c:v>
                </c:pt>
                <c:pt idx="29">
                  <c:v>1.2691666666666668</c:v>
                </c:pt>
                <c:pt idx="30">
                  <c:v>1.7433333333333332</c:v>
                </c:pt>
                <c:pt idx="31">
                  <c:v>1.6449999999999998</c:v>
                </c:pt>
                <c:pt idx="32">
                  <c:v>1.5466666666666669</c:v>
                </c:pt>
                <c:pt idx="33">
                  <c:v>1.6083333333333336</c:v>
                </c:pt>
                <c:pt idx="34">
                  <c:v>1.5833333333333337</c:v>
                </c:pt>
                <c:pt idx="35">
                  <c:v>1.6274999999999997</c:v>
                </c:pt>
                <c:pt idx="36">
                  <c:v>1.4558333333333333</c:v>
                </c:pt>
                <c:pt idx="37">
                  <c:v>1.8366666666666669</c:v>
                </c:pt>
                <c:pt idx="38">
                  <c:v>1.7000000000000002</c:v>
                </c:pt>
                <c:pt idx="39">
                  <c:v>1.7316666666666667</c:v>
                </c:pt>
                <c:pt idx="40">
                  <c:v>1.8183333333333331</c:v>
                </c:pt>
                <c:pt idx="41">
                  <c:v>1.4708333333333332</c:v>
                </c:pt>
                <c:pt idx="42">
                  <c:v>1.5283333333333333</c:v>
                </c:pt>
                <c:pt idx="43">
                  <c:v>1.6833333333333336</c:v>
                </c:pt>
                <c:pt idx="44">
                  <c:v>1.51</c:v>
                </c:pt>
                <c:pt idx="45">
                  <c:v>1.7208333333333334</c:v>
                </c:pt>
                <c:pt idx="46">
                  <c:v>1.644166666666667</c:v>
                </c:pt>
                <c:pt idx="47">
                  <c:v>1.5999999999999999</c:v>
                </c:pt>
                <c:pt idx="48">
                  <c:v>1.8758333333333335</c:v>
                </c:pt>
                <c:pt idx="49">
                  <c:v>1.7158333333333333</c:v>
                </c:pt>
                <c:pt idx="50">
                  <c:v>1.7883333333333331</c:v>
                </c:pt>
                <c:pt idx="51">
                  <c:v>1.7950000000000002</c:v>
                </c:pt>
                <c:pt idx="52">
                  <c:v>1.9083333333333332</c:v>
                </c:pt>
                <c:pt idx="53">
                  <c:v>1.9716666666666665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3-33B5-4995-9A4E-68D6D75A23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84987771"/>
        <c:axId val="629726537"/>
      </c:barChart>
      <c:catAx>
        <c:axId val="1084987771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endParaRPr lang="en-US"/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 lvl="0">
              <a:defRPr sz="900" b="0" i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629726537"/>
        <c:crosses val="autoZero"/>
        <c:auto val="1"/>
        <c:lblAlgn val="ctr"/>
        <c:lblOffset val="100"/>
        <c:noMultiLvlLbl val="1"/>
      </c:catAx>
      <c:valAx>
        <c:axId val="629726537"/>
        <c:scaling>
          <c:orientation val="minMax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endParaRPr lang="en-US"/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/>
        </c:spPr>
        <c:txPr>
          <a:bodyPr/>
          <a:lstStyle/>
          <a:p>
            <a:pPr lvl="0">
              <a:defRPr sz="900" b="0" i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1084987771"/>
        <c:crosses val="autoZero"/>
        <c:crossBetween val="between"/>
      </c:valAx>
    </c:plotArea>
    <c:legend>
      <c:legendPos val="r"/>
      <c:overlay val="0"/>
      <c:txPr>
        <a:bodyPr/>
        <a:lstStyle/>
        <a:p>
          <a:pPr lvl="0">
            <a:defRPr sz="900" b="0" i="0">
              <a:solidFill>
                <a:srgbClr val="1A1A1A"/>
              </a:solidFill>
              <a:latin typeface="+mn-lt"/>
            </a:defRPr>
          </a:pPr>
          <a:endParaRPr lang="en-US"/>
        </a:p>
      </c:txPr>
    </c:legend>
    <c:plotVisOnly val="1"/>
    <c:dispBlanksAs val="zero"/>
    <c:showDLblsOverMax val="1"/>
  </c:chart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 lvl="0">
              <a:defRPr b="0">
                <a:solidFill>
                  <a:srgbClr val="757575"/>
                </a:solidFill>
                <a:latin typeface="+mn-lt"/>
              </a:defRPr>
            </a:pPr>
            <a:r>
              <a:rPr lang="en-US" b="0">
                <a:solidFill>
                  <a:srgbClr val="757575"/>
                </a:solidFill>
                <a:latin typeface="+mn-lt"/>
              </a:rPr>
              <a:t>Average Price Per Year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'Highest and Lowest Year'!$B$2</c:f>
              <c:strCache>
                <c:ptCount val="1"/>
                <c:pt idx="0">
                  <c:v>2015</c:v>
                </c:pt>
              </c:strCache>
            </c:strRef>
          </c:tx>
          <c:spPr>
            <a:solidFill>
              <a:srgbClr val="156082"/>
            </a:solidFill>
            <a:ln cmpd="sng">
              <a:solidFill>
                <a:srgbClr val="000000"/>
              </a:solidFill>
            </a:ln>
          </c:spPr>
          <c:invertIfNegative val="1"/>
          <c:dPt>
            <c:idx val="1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0-0872-49DA-8771-C69895F7F2C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lvl="0">
                  <a:defRPr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'Highest and Lowest Year'!$A$3:$A$4</c:f>
              <c:strCache>
                <c:ptCount val="2"/>
                <c:pt idx="0">
                  <c:v>conventional</c:v>
                </c:pt>
                <c:pt idx="1">
                  <c:v>organic</c:v>
                </c:pt>
              </c:strCache>
            </c:strRef>
          </c:cat>
          <c:val>
            <c:numRef>
              <c:f>'Highest and Lowest Year'!$B$3:$B$4</c:f>
              <c:numCache>
                <c:formatCode>"$"#,##0.00</c:formatCode>
                <c:ptCount val="2"/>
                <c:pt idx="0">
                  <c:v>1.0779629629629648</c:v>
                </c:pt>
                <c:pt idx="1">
                  <c:v>1.6733238332739595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1-0872-49DA-8771-C69895F7F2C1}"/>
            </c:ext>
          </c:extLst>
        </c:ser>
        <c:ser>
          <c:idx val="1"/>
          <c:order val="1"/>
          <c:tx>
            <c:strRef>
              <c:f>'Highest and Lowest Year'!$C$2</c:f>
              <c:strCache>
                <c:ptCount val="1"/>
                <c:pt idx="0">
                  <c:v>2016</c:v>
                </c:pt>
              </c:strCache>
            </c:strRef>
          </c:tx>
          <c:spPr>
            <a:solidFill>
              <a:srgbClr val="E97132"/>
            </a:solidFill>
            <a:ln cmpd="sng">
              <a:solidFill>
                <a:srgbClr val="000000"/>
              </a:solidFill>
            </a:ln>
          </c:spPr>
          <c:invertIfNegative val="1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lvl="0">
                  <a:defRPr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'Highest and Lowest Year'!$A$3:$A$4</c:f>
              <c:strCache>
                <c:ptCount val="2"/>
                <c:pt idx="0">
                  <c:v>conventional</c:v>
                </c:pt>
                <c:pt idx="1">
                  <c:v>organic</c:v>
                </c:pt>
              </c:strCache>
            </c:strRef>
          </c:cat>
          <c:val>
            <c:numRef>
              <c:f>'Highest and Lowest Year'!$C$3:$C$4</c:f>
              <c:numCache>
                <c:formatCode>"$"#,##0.00</c:formatCode>
                <c:ptCount val="2"/>
                <c:pt idx="0">
                  <c:v>1.1055947293447288</c:v>
                </c:pt>
                <c:pt idx="1">
                  <c:v>1.5716844729344717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2-0872-49DA-8771-C69895F7F2C1}"/>
            </c:ext>
          </c:extLst>
        </c:ser>
        <c:ser>
          <c:idx val="2"/>
          <c:order val="2"/>
          <c:tx>
            <c:strRef>
              <c:f>'Highest and Lowest Year'!$D$2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rgbClr val="196B24"/>
            </a:solidFill>
            <a:ln cmpd="sng">
              <a:solidFill>
                <a:srgbClr val="000000"/>
              </a:solidFill>
            </a:ln>
          </c:spPr>
          <c:invertIfNegative val="1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lvl="0">
                  <a:defRPr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'Highest and Lowest Year'!$A$3:$A$4</c:f>
              <c:strCache>
                <c:ptCount val="2"/>
                <c:pt idx="0">
                  <c:v>conventional</c:v>
                </c:pt>
                <c:pt idx="1">
                  <c:v>organic</c:v>
                </c:pt>
              </c:strCache>
            </c:strRef>
          </c:cat>
          <c:val>
            <c:numRef>
              <c:f>'Highest and Lowest Year'!$D$3:$D$4</c:f>
              <c:numCache>
                <c:formatCode>"$"#,##0.00</c:formatCode>
                <c:ptCount val="2"/>
                <c:pt idx="0">
                  <c:v>1.2948881900768692</c:v>
                </c:pt>
                <c:pt idx="1">
                  <c:v>1.7355209790209802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3-0872-49DA-8771-C69895F7F2C1}"/>
            </c:ext>
          </c:extLst>
        </c:ser>
        <c:ser>
          <c:idx val="3"/>
          <c:order val="3"/>
          <c:tx>
            <c:strRef>
              <c:f>'Highest and Lowest Year'!$E$2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rgbClr val="0F9ED5"/>
            </a:solidFill>
            <a:ln cmpd="sng">
              <a:solidFill>
                <a:srgbClr val="000000"/>
              </a:solidFill>
            </a:ln>
          </c:spPr>
          <c:invertIfNegative val="1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lvl="0">
                  <a:defRPr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'Highest and Lowest Year'!$A$3:$A$4</c:f>
              <c:strCache>
                <c:ptCount val="2"/>
                <c:pt idx="0">
                  <c:v>conventional</c:v>
                </c:pt>
                <c:pt idx="1">
                  <c:v>organic</c:v>
                </c:pt>
              </c:strCache>
            </c:strRef>
          </c:cat>
          <c:val>
            <c:numRef>
              <c:f>'Highest and Lowest Year'!$E$3:$E$4</c:f>
              <c:numCache>
                <c:formatCode>"$"#,##0.00</c:formatCode>
                <c:ptCount val="2"/>
                <c:pt idx="0">
                  <c:v>1.1278858024691361</c:v>
                </c:pt>
                <c:pt idx="1">
                  <c:v>1.567175925925925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4-0872-49DA-8771-C69895F7F2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06419423"/>
        <c:axId val="1429873316"/>
      </c:barChart>
      <c:catAx>
        <c:axId val="1906419423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r>
                  <a:rPr lang="en-US" b="0">
                    <a:solidFill>
                      <a:srgbClr val="000000"/>
                    </a:solidFill>
                    <a:latin typeface="+mn-lt"/>
                  </a:rPr>
                  <a:t>type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 lvl="0">
              <a:defRPr b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1429873316"/>
        <c:crosses val="autoZero"/>
        <c:auto val="1"/>
        <c:lblAlgn val="ctr"/>
        <c:lblOffset val="100"/>
        <c:noMultiLvlLbl val="1"/>
      </c:catAx>
      <c:valAx>
        <c:axId val="1429873316"/>
        <c:scaling>
          <c:orientation val="minMax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minorGridlines>
          <c:spPr>
            <a:ln>
              <a:solidFill>
                <a:srgbClr val="CCCCCC">
                  <a:alpha val="0"/>
                </a:srgbClr>
              </a:solidFill>
            </a:ln>
          </c:spPr>
        </c:minorGridlines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endParaRPr lang="en-US"/>
              </a:p>
            </c:rich>
          </c:tx>
          <c:overlay val="0"/>
        </c:title>
        <c:numFmt formatCode="&quot;$&quot;#,##0.00" sourceLinked="1"/>
        <c:majorTickMark val="none"/>
        <c:minorTickMark val="none"/>
        <c:tickLblPos val="nextTo"/>
        <c:spPr>
          <a:ln/>
        </c:spPr>
        <c:txPr>
          <a:bodyPr/>
          <a:lstStyle/>
          <a:p>
            <a:pPr lvl="0">
              <a:defRPr b="0">
                <a:solidFill>
                  <a:srgbClr val="000000"/>
                </a:solidFill>
                <a:latin typeface="+mn-lt"/>
              </a:defRPr>
            </a:pPr>
            <a:endParaRPr lang="en-US"/>
          </a:p>
        </c:txPr>
        <c:crossAx val="1906419423"/>
        <c:crosses val="autoZero"/>
        <c:crossBetween val="between"/>
      </c:valAx>
    </c:plotArea>
    <c:legend>
      <c:legendPos val="r"/>
      <c:overlay val="0"/>
      <c:txPr>
        <a:bodyPr/>
        <a:lstStyle/>
        <a:p>
          <a:pPr lvl="0">
            <a:defRPr b="0">
              <a:solidFill>
                <a:srgbClr val="1A1A1A"/>
              </a:solidFill>
              <a:latin typeface="+mn-lt"/>
            </a:defRPr>
          </a:pPr>
          <a:endParaRPr lang="en-US"/>
        </a:p>
      </c:txPr>
    </c:legend>
    <c:plotVisOnly val="1"/>
    <c:dispBlanksAs val="zero"/>
    <c:showDLblsOverMax val="1"/>
  </c:chart>
  <c:externalData r:id="rId2">
    <c:autoUpdate val="0"/>
  </c:externalData>
</c:chartSpace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DE45D-47A4-4421-A51B-D2CC603C1C54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5EE61-DF3F-4086-A42F-F954A5D6C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577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average casual customers have longer ride lengths.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85EE61-DF3F-4086-A42F-F954A5D6C8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84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FBF93-0BDD-B407-4728-B71F07049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865D95-DD43-3411-BE8A-E8FB7F1DAA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879BF4-F63B-2B06-A9FF-25495A8B5A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average casual customers have longer ride lengths.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D85C9-CF7E-3979-C85C-F0505B4371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85EE61-DF3F-4086-A42F-F954A5D6C8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566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4EA014-1F47-C6A9-4EF0-3F0AC28239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3298F5-F42B-9BB4-6BBC-A606C35BAC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BA576B-5FB1-D4E8-C92B-4E47CAA11C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average casual customers have longer ride lengths.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0B73E-F754-055F-A500-7BD9765BA7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85EE61-DF3F-4086-A42F-F954A5D6C8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2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36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796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95126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60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293446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387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115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7703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369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624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351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610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27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56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1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13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65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52ABE-234A-482B-AD8C-61A4F4FCE71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4AF1E2F-8EBA-457D-872D-A47B07C8A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01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70" r:id="rId2"/>
    <p:sldLayoutId id="2147483871" r:id="rId3"/>
    <p:sldLayoutId id="2147483872" r:id="rId4"/>
    <p:sldLayoutId id="2147483873" r:id="rId5"/>
    <p:sldLayoutId id="2147483874" r:id="rId6"/>
    <p:sldLayoutId id="2147483875" r:id="rId7"/>
    <p:sldLayoutId id="2147483876" r:id="rId8"/>
    <p:sldLayoutId id="2147483877" r:id="rId9"/>
    <p:sldLayoutId id="2147483878" r:id="rId10"/>
    <p:sldLayoutId id="2147483879" r:id="rId11"/>
    <p:sldLayoutId id="2147483880" r:id="rId12"/>
    <p:sldLayoutId id="2147483881" r:id="rId13"/>
    <p:sldLayoutId id="2147483882" r:id="rId14"/>
    <p:sldLayoutId id="2147483883" r:id="rId15"/>
    <p:sldLayoutId id="2147483884" r:id="rId16"/>
    <p:sldLayoutId id="214748388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5438921-351D-0BBD-724E-2A9BB7AD8B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6734" y="609600"/>
            <a:ext cx="36415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100" dirty="0"/>
              <a:t>Avocado Price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64990B-8F4D-E357-348B-87EA8D891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09563" y="2160589"/>
            <a:ext cx="4064439" cy="3880773"/>
          </a:xfrm>
        </p:spPr>
        <p:txBody>
          <a:bodyPr vert="horz" lIns="91440" tIns="45720" rIns="91440" bIns="45720" numCol="1" rtlCol="0">
            <a:normAutofit/>
          </a:bodyPr>
          <a:lstStyle/>
          <a:p>
            <a:pPr indent="-228600" algn="l">
              <a:buFont typeface="Wingdings 3" charset="2"/>
              <a:buChar char=""/>
            </a:pPr>
            <a:r>
              <a:rPr lang="en-US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Presented by: Skylur Zimmerman</a:t>
            </a:r>
            <a:endParaRPr lang="en-US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indent="-228600" algn="l">
              <a:buFont typeface="Wingdings 3" charset="2"/>
              <a:buChar char=""/>
            </a:pPr>
            <a:r>
              <a:rPr lang="en-US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Last Updated: January 29, 2024</a:t>
            </a:r>
            <a:endParaRPr lang="en-US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algn="l"/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Picture 5" descr="Avocado cut in half and whole avocado cut in half&#10;&#10;Description automatically generated">
            <a:extLst>
              <a:ext uri="{FF2B5EF4-FFF2-40B4-BE49-F238E27FC236}">
                <a16:creationId xmlns:a16="http://schemas.microsoft.com/office/drawing/2014/main" id="{DDAB0CEE-7091-E995-762E-6A3BB5F251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7" r="34293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56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2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3" name="Isosceles Triangle 82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4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8" name="Isosceles Triangle 87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pic>
        <p:nvPicPr>
          <p:cNvPr id="6" name="Picture 5" descr="Avocado cut in half and whole avocado cut in half&#10;&#10;Description automatically generated">
            <a:extLst>
              <a:ext uri="{FF2B5EF4-FFF2-40B4-BE49-F238E27FC236}">
                <a16:creationId xmlns:a16="http://schemas.microsoft.com/office/drawing/2014/main" id="{6FCD9FB5-ED8B-4686-9408-A5B44E793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3" r="21222" b="223"/>
          <a:stretch/>
        </p:blipFill>
        <p:spPr>
          <a:xfrm>
            <a:off x="5123543" y="-1"/>
            <a:ext cx="7065281" cy="6858001"/>
          </a:xfrm>
          <a:custGeom>
            <a:avLst/>
            <a:gdLst/>
            <a:ahLst/>
            <a:cxnLst/>
            <a:rect l="l" t="t" r="r" b="b"/>
            <a:pathLst>
              <a:path w="7065281" h="6858001">
                <a:moveTo>
                  <a:pt x="379987" y="0"/>
                </a:moveTo>
                <a:lnTo>
                  <a:pt x="7065281" y="0"/>
                </a:lnTo>
                <a:lnTo>
                  <a:pt x="7065281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4B30DC-9E94-F745-74F3-B07A8E919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6" y="1678666"/>
            <a:ext cx="5123515" cy="23690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6EFEA-A63C-5948-0145-7C2B5EEA8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7335" y="4050831"/>
            <a:ext cx="5113217" cy="10969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1600"/>
              <a:t>In which regions are avocados the least and most expensive?</a:t>
            </a:r>
          </a:p>
          <a:p>
            <a:pPr algn="r">
              <a:lnSpc>
                <a:spcPct val="90000"/>
              </a:lnSpc>
            </a:pPr>
            <a:r>
              <a:rPr lang="en-US" sz="1600"/>
              <a:t>Which year was the least and most expensive for avocado prices?</a:t>
            </a:r>
          </a:p>
          <a:p>
            <a:pPr algn="r">
              <a:lnSpc>
                <a:spcPct val="90000"/>
              </a:lnSpc>
            </a:pPr>
            <a:endParaRPr lang="en-US" sz="1600" dirty="0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2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3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4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6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7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33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4FABA-2CB0-3871-E95A-C788DED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defTabSz="203033"/>
            <a:r>
              <a:rPr lang="en-US" kern="1200" dirty="0">
                <a:latin typeface="+mj-lt"/>
                <a:ea typeface="+mj-ea"/>
                <a:cs typeface="+mj-cs"/>
              </a:rPr>
              <a:t>Conventional Avocado Prices per Region</a:t>
            </a:r>
            <a:endParaRPr lang="en-US" dirty="0"/>
          </a:p>
        </p:txBody>
      </p:sp>
      <p:graphicFrame>
        <p:nvGraphicFramePr>
          <p:cNvPr id="14" name="Content Placeholder 13" title="Chart">
            <a:extLst>
              <a:ext uri="{FF2B5EF4-FFF2-40B4-BE49-F238E27FC236}">
                <a16:creationId xmlns:a16="http://schemas.microsoft.com/office/drawing/2014/main" id="{00000000-0008-0000-0200-0000A38FA2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8315465"/>
              </p:ext>
            </p:extLst>
          </p:nvPr>
        </p:nvGraphicFramePr>
        <p:xfrm>
          <a:off x="1" y="2160588"/>
          <a:ext cx="9859224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08083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6BCA62-ED5C-F2E8-ACA2-58FB5D304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445A3-D25D-3ABB-9D33-17F05C6DB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defTabSz="203033"/>
            <a:r>
              <a:rPr lang="en-US" kern="1200" dirty="0">
                <a:latin typeface="+mj-lt"/>
                <a:ea typeface="+mj-ea"/>
                <a:cs typeface="+mj-cs"/>
              </a:rPr>
              <a:t>Organic Avocado Prices per Region</a:t>
            </a:r>
            <a:endParaRPr lang="en-US" dirty="0"/>
          </a:p>
        </p:txBody>
      </p:sp>
      <p:graphicFrame>
        <p:nvGraphicFramePr>
          <p:cNvPr id="5" name="Content Placeholder 4" title="Chart">
            <a:extLst>
              <a:ext uri="{FF2B5EF4-FFF2-40B4-BE49-F238E27FC236}">
                <a16:creationId xmlns:a16="http://schemas.microsoft.com/office/drawing/2014/main" id="{00000000-0008-0000-0400-0000C9FCA9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7371722"/>
              </p:ext>
            </p:extLst>
          </p:nvPr>
        </p:nvGraphicFramePr>
        <p:xfrm>
          <a:off x="0" y="2160588"/>
          <a:ext cx="9895438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19791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8E36CD-DA33-A5BD-0D15-B9C1F67AB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0EA10-C916-F950-9036-1C83C62D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defTabSz="203033"/>
            <a:r>
              <a:rPr lang="en-US" kern="1200" dirty="0">
                <a:latin typeface="+mj-lt"/>
                <a:ea typeface="+mj-ea"/>
                <a:cs typeface="+mj-cs"/>
              </a:rPr>
              <a:t>Avocado Prices per Year</a:t>
            </a:r>
            <a:endParaRPr lang="en-US" dirty="0"/>
          </a:p>
        </p:txBody>
      </p:sp>
      <p:graphicFrame>
        <p:nvGraphicFramePr>
          <p:cNvPr id="7" name="Content Placeholder 6" title="Chart">
            <a:extLst>
              <a:ext uri="{FF2B5EF4-FFF2-40B4-BE49-F238E27FC236}">
                <a16:creationId xmlns:a16="http://schemas.microsoft.com/office/drawing/2014/main" id="{00000000-0008-0000-0500-000080A96F4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97547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89FFCA-FF27-3E64-A16C-2ED9B999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1794"/>
          </a:xfrm>
        </p:spPr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A0BA5A-9CFF-4B17-039A-4BBBDF122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5" y="1952753"/>
            <a:ext cx="4185623" cy="576262"/>
          </a:xfrm>
        </p:spPr>
        <p:txBody>
          <a:bodyPr/>
          <a:lstStyle/>
          <a:p>
            <a:r>
              <a:rPr lang="en-US" dirty="0"/>
              <a:t>Conventional Avocados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67CA92-6E05-7EFF-21B3-2E4A67CFD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2205947"/>
          </a:xfrm>
        </p:spPr>
        <p:txBody>
          <a:bodyPr>
            <a:normAutofit/>
          </a:bodyPr>
          <a:lstStyle/>
          <a:p>
            <a:r>
              <a:rPr lang="en-US" sz="1600" dirty="0" err="1"/>
              <a:t>PhoenixTucson</a:t>
            </a:r>
            <a:r>
              <a:rPr lang="en-US" sz="1600" dirty="0"/>
              <a:t> is the least expensive</a:t>
            </a:r>
          </a:p>
          <a:p>
            <a:r>
              <a:rPr lang="en-US" sz="1600" dirty="0" err="1"/>
              <a:t>HartfordSpringfield</a:t>
            </a:r>
            <a:r>
              <a:rPr lang="en-US" sz="1600" dirty="0"/>
              <a:t> is the most expensive</a:t>
            </a:r>
          </a:p>
          <a:p>
            <a:endParaRPr lang="en-US" sz="1600" dirty="0"/>
          </a:p>
          <a:p>
            <a:r>
              <a:rPr lang="en-US" sz="1600" dirty="0"/>
              <a:t>2015 is the lowest year</a:t>
            </a:r>
          </a:p>
          <a:p>
            <a:r>
              <a:rPr lang="en-US" sz="1600" dirty="0"/>
              <a:t>2017 is the highest year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3CD662-93C5-588D-F9BD-E12B320E0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88384" y="1952753"/>
            <a:ext cx="4185618" cy="576262"/>
          </a:xfrm>
        </p:spPr>
        <p:txBody>
          <a:bodyPr/>
          <a:lstStyle/>
          <a:p>
            <a:r>
              <a:rPr lang="en-US" dirty="0"/>
              <a:t>Organic Avocados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77EBE79-3F7C-177D-B0C2-739BE65396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2205947"/>
          </a:xfrm>
        </p:spPr>
        <p:txBody>
          <a:bodyPr/>
          <a:lstStyle/>
          <a:p>
            <a:r>
              <a:rPr lang="en-US" sz="1600" dirty="0"/>
              <a:t>Houston is the least expensive</a:t>
            </a:r>
          </a:p>
          <a:p>
            <a:r>
              <a:rPr lang="en-US" sz="1600" dirty="0" err="1"/>
              <a:t>HartfordSpringfield</a:t>
            </a:r>
            <a:r>
              <a:rPr lang="en-US" sz="1600" dirty="0"/>
              <a:t> is the most expensive</a:t>
            </a:r>
          </a:p>
          <a:p>
            <a:endParaRPr lang="en-US" sz="1600" dirty="0"/>
          </a:p>
          <a:p>
            <a:r>
              <a:rPr lang="en-US" sz="1600" dirty="0"/>
              <a:t>2016 &amp; 2018 ties for the lowest year</a:t>
            </a:r>
          </a:p>
          <a:p>
            <a:r>
              <a:rPr lang="en-US" sz="1600" dirty="0"/>
              <a:t>2017 is the highest year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F19816-BF1F-6AAB-FF75-F7EBF1C8C1CB}"/>
              </a:ext>
            </a:extLst>
          </p:cNvPr>
          <p:cNvSpPr txBox="1"/>
          <p:nvPr/>
        </p:nvSpPr>
        <p:spPr>
          <a:xfrm>
            <a:off x="1642861" y="5486400"/>
            <a:ext cx="6437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would have to really love guacamole to buy avocados in </a:t>
            </a:r>
            <a:r>
              <a:rPr lang="en-US" dirty="0" err="1"/>
              <a:t>HartfordSpringfield</a:t>
            </a:r>
            <a:r>
              <a:rPr lang="en-US" dirty="0"/>
              <a:t> region during 2017</a:t>
            </a:r>
          </a:p>
        </p:txBody>
      </p:sp>
    </p:spTree>
    <p:extLst>
      <p:ext uri="{BB962C8B-B14F-4D97-AF65-F5344CB8AC3E}">
        <p14:creationId xmlns:p14="http://schemas.microsoft.com/office/powerpoint/2010/main" val="291934081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467886"/>
    </a:folHlink>
  </a:clrScheme>
  <a:fontScheme name="Sheets">
    <a:majorFont>
      <a:latin typeface="aptos narrow"/>
      <a:ea typeface="aptos narrow"/>
      <a:cs typeface="aptos narrow"/>
    </a:majorFont>
    <a:minorFont>
      <a:latin typeface="aptos narrow"/>
      <a:ea typeface="aptos narrow"/>
      <a:cs typeface="aptos narrow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467886"/>
    </a:folHlink>
  </a:clrScheme>
  <a:fontScheme name="Sheets">
    <a:majorFont>
      <a:latin typeface="aptos narrow"/>
      <a:ea typeface="aptos narrow"/>
      <a:cs typeface="aptos narrow"/>
    </a:majorFont>
    <a:minorFont>
      <a:latin typeface="aptos narrow"/>
      <a:ea typeface="aptos narrow"/>
      <a:cs typeface="aptos narrow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467886"/>
    </a:folHlink>
  </a:clrScheme>
  <a:fontScheme name="Sheets">
    <a:majorFont>
      <a:latin typeface="aptos narrow"/>
      <a:ea typeface="aptos narrow"/>
      <a:cs typeface="aptos narrow"/>
    </a:majorFont>
    <a:minorFont>
      <a:latin typeface="aptos narrow"/>
      <a:ea typeface="aptos narrow"/>
      <a:cs typeface="aptos narrow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137</TotalTime>
  <Words>152</Words>
  <Application>Microsoft Office PowerPoint</Application>
  <PresentationFormat>Widescreen</PresentationFormat>
  <Paragraphs>33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Trebuchet MS</vt:lpstr>
      <vt:lpstr>Wingdings 3</vt:lpstr>
      <vt:lpstr>Facet</vt:lpstr>
      <vt:lpstr>Avocado Price Analysis</vt:lpstr>
      <vt:lpstr>Objectives</vt:lpstr>
      <vt:lpstr>Conventional Avocado Prices per Region</vt:lpstr>
      <vt:lpstr>Organic Avocado Prices per Region</vt:lpstr>
      <vt:lpstr>Avocado Prices per Year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on Cyclistic bike-share customers</dc:title>
  <dc:creator>1 Factory Radio, LLC</dc:creator>
  <cp:lastModifiedBy>1 Factory Radio, LLC</cp:lastModifiedBy>
  <cp:revision>6</cp:revision>
  <dcterms:created xsi:type="dcterms:W3CDTF">2023-08-29T17:58:50Z</dcterms:created>
  <dcterms:modified xsi:type="dcterms:W3CDTF">2024-02-02T15:22:11Z</dcterms:modified>
</cp:coreProperties>
</file>

<file path=docProps/thumbnail.jpeg>
</file>